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9" r:id="rId2"/>
    <p:sldMasterId id="2147483706" r:id="rId3"/>
    <p:sldMasterId id="2147483723" r:id="rId4"/>
    <p:sldMasterId id="2147483740" r:id="rId5"/>
  </p:sldMasterIdLst>
  <p:notesMasterIdLst>
    <p:notesMasterId r:id="rId58"/>
  </p:notesMasterIdLst>
  <p:handoutMasterIdLst>
    <p:handoutMasterId r:id="rId59"/>
  </p:handoutMasterIdLst>
  <p:sldIdLst>
    <p:sldId id="257" r:id="rId6"/>
    <p:sldId id="442" r:id="rId7"/>
    <p:sldId id="441" r:id="rId8"/>
    <p:sldId id="443" r:id="rId9"/>
    <p:sldId id="259" r:id="rId10"/>
    <p:sldId id="423" r:id="rId11"/>
    <p:sldId id="260" r:id="rId12"/>
    <p:sldId id="261" r:id="rId13"/>
    <p:sldId id="262" r:id="rId14"/>
    <p:sldId id="263" r:id="rId15"/>
    <p:sldId id="444" r:id="rId16"/>
    <p:sldId id="264" r:id="rId17"/>
    <p:sldId id="265" r:id="rId18"/>
    <p:sldId id="424" r:id="rId19"/>
    <p:sldId id="267" r:id="rId20"/>
    <p:sldId id="268" r:id="rId21"/>
    <p:sldId id="269" r:id="rId22"/>
    <p:sldId id="270" r:id="rId23"/>
    <p:sldId id="271" r:id="rId24"/>
    <p:sldId id="430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425" r:id="rId34"/>
    <p:sldId id="281" r:id="rId35"/>
    <p:sldId id="433" r:id="rId36"/>
    <p:sldId id="426" r:id="rId37"/>
    <p:sldId id="282" r:id="rId38"/>
    <p:sldId id="283" r:id="rId39"/>
    <p:sldId id="284" r:id="rId40"/>
    <p:sldId id="285" r:id="rId41"/>
    <p:sldId id="434" r:id="rId42"/>
    <p:sldId id="435" r:id="rId43"/>
    <p:sldId id="436" r:id="rId44"/>
    <p:sldId id="427" r:id="rId45"/>
    <p:sldId id="286" r:id="rId46"/>
    <p:sldId id="287" r:id="rId47"/>
    <p:sldId id="429" r:id="rId48"/>
    <p:sldId id="288" r:id="rId49"/>
    <p:sldId id="289" r:id="rId50"/>
    <p:sldId id="428" r:id="rId51"/>
    <p:sldId id="290" r:id="rId52"/>
    <p:sldId id="291" r:id="rId53"/>
    <p:sldId id="292" r:id="rId54"/>
    <p:sldId id="293" r:id="rId55"/>
    <p:sldId id="294" r:id="rId56"/>
    <p:sldId id="372" r:id="rId5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55" autoAdjust="0"/>
    <p:restoredTop sz="94660"/>
  </p:normalViewPr>
  <p:slideViewPr>
    <p:cSldViewPr snapToGrid="0">
      <p:cViewPr varScale="1">
        <p:scale>
          <a:sx n="98" d="100"/>
          <a:sy n="98" d="100"/>
        </p:scale>
        <p:origin x="48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0E1CE-E03F-4D12-9CE7-40AD84B12CF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83E298-523D-4957-9ADA-5E1926F0F100}">
      <dgm:prSet custT="1"/>
      <dgm:spPr/>
      <dgm:t>
        <a:bodyPr/>
        <a:lstStyle/>
        <a:p>
          <a:r>
            <a:rPr lang="en-US" sz="1800" dirty="0"/>
            <a:t>10  Project Management            Knowledge Areas:</a:t>
          </a:r>
        </a:p>
      </dgm:t>
    </dgm:pt>
    <dgm:pt modelId="{169EB4E4-B1C7-434E-8E5B-69B64B4DAF9E}" type="parTrans" cxnId="{B51AF64E-EDBC-4896-83E6-4F56FB2E6A12}">
      <dgm:prSet/>
      <dgm:spPr/>
      <dgm:t>
        <a:bodyPr/>
        <a:lstStyle/>
        <a:p>
          <a:endParaRPr lang="en-US" sz="1400"/>
        </a:p>
      </dgm:t>
    </dgm:pt>
    <dgm:pt modelId="{6085E2EE-9095-45C2-AE4A-7AB63AAA1C05}" type="sibTrans" cxnId="{B51AF64E-EDBC-4896-83E6-4F56FB2E6A12}">
      <dgm:prSet/>
      <dgm:spPr/>
      <dgm:t>
        <a:bodyPr/>
        <a:lstStyle/>
        <a:p>
          <a:endParaRPr lang="en-US" sz="1400"/>
        </a:p>
      </dgm:t>
    </dgm:pt>
    <dgm:pt modelId="{FD98675A-ED9E-40D4-9DAA-2F1370E6F419}">
      <dgm:prSet custT="1"/>
      <dgm:spPr/>
      <dgm:t>
        <a:bodyPr/>
        <a:lstStyle/>
        <a:p>
          <a:r>
            <a:rPr lang="en-US" sz="1800" dirty="0"/>
            <a:t>Project Scope Management</a:t>
          </a:r>
        </a:p>
      </dgm:t>
    </dgm:pt>
    <dgm:pt modelId="{08C221F6-C32D-4663-BCED-C04CFEDB7563}" type="parTrans" cxnId="{B9A9B851-45E0-4F6F-AD5F-2DC4F64FFF5F}">
      <dgm:prSet custT="1"/>
      <dgm:spPr/>
      <dgm:t>
        <a:bodyPr/>
        <a:lstStyle/>
        <a:p>
          <a:endParaRPr lang="en-US" sz="1400"/>
        </a:p>
      </dgm:t>
    </dgm:pt>
    <dgm:pt modelId="{D9D9C653-C43F-4521-A494-2EA0A7D489A5}" type="sibTrans" cxnId="{B9A9B851-45E0-4F6F-AD5F-2DC4F64FFF5F}">
      <dgm:prSet/>
      <dgm:spPr/>
      <dgm:t>
        <a:bodyPr/>
        <a:lstStyle/>
        <a:p>
          <a:endParaRPr lang="en-US" sz="1400"/>
        </a:p>
      </dgm:t>
    </dgm:pt>
    <dgm:pt modelId="{DC906E0B-3B7D-41F5-992B-635742101B09}">
      <dgm:prSet custT="1"/>
      <dgm:spPr/>
      <dgm:t>
        <a:bodyPr/>
        <a:lstStyle/>
        <a:p>
          <a:r>
            <a:rPr lang="en-US" sz="1800" dirty="0"/>
            <a:t>Project Schedule Management</a:t>
          </a:r>
        </a:p>
      </dgm:t>
    </dgm:pt>
    <dgm:pt modelId="{F68EB88F-C84A-4102-8C06-711A11B7B103}" type="parTrans" cxnId="{906B1902-418C-447F-BF1D-C46F9184CD36}">
      <dgm:prSet custT="1"/>
      <dgm:spPr/>
      <dgm:t>
        <a:bodyPr/>
        <a:lstStyle/>
        <a:p>
          <a:endParaRPr lang="en-US" sz="1400"/>
        </a:p>
      </dgm:t>
    </dgm:pt>
    <dgm:pt modelId="{47A71C60-52BF-400B-9C77-451F4DBFAACD}" type="sibTrans" cxnId="{906B1902-418C-447F-BF1D-C46F9184CD36}">
      <dgm:prSet/>
      <dgm:spPr/>
      <dgm:t>
        <a:bodyPr/>
        <a:lstStyle/>
        <a:p>
          <a:endParaRPr lang="en-US" sz="1400"/>
        </a:p>
      </dgm:t>
    </dgm:pt>
    <dgm:pt modelId="{B9B30A96-56C5-40E2-B5D0-F16280DD14C8}">
      <dgm:prSet custT="1"/>
      <dgm:spPr/>
      <dgm:t>
        <a:bodyPr/>
        <a:lstStyle/>
        <a:p>
          <a:r>
            <a:rPr lang="en-US" sz="1800" dirty="0"/>
            <a:t>Project Cost Management</a:t>
          </a:r>
        </a:p>
      </dgm:t>
    </dgm:pt>
    <dgm:pt modelId="{F92ED213-E345-4D82-8161-16F308EF278C}" type="parTrans" cxnId="{E683A643-4DFA-4B5F-A105-C24663DFB47B}">
      <dgm:prSet custT="1"/>
      <dgm:spPr/>
      <dgm:t>
        <a:bodyPr/>
        <a:lstStyle/>
        <a:p>
          <a:endParaRPr lang="en-US" sz="1400"/>
        </a:p>
      </dgm:t>
    </dgm:pt>
    <dgm:pt modelId="{2D24628E-4AE8-4D00-8B0B-7C3EC24767AF}" type="sibTrans" cxnId="{E683A643-4DFA-4B5F-A105-C24663DFB47B}">
      <dgm:prSet/>
      <dgm:spPr/>
      <dgm:t>
        <a:bodyPr/>
        <a:lstStyle/>
        <a:p>
          <a:endParaRPr lang="en-US" sz="1400"/>
        </a:p>
      </dgm:t>
    </dgm:pt>
    <dgm:pt modelId="{C2F3992B-25C3-40BD-A86F-3AB8D0C6FAA9}">
      <dgm:prSet custT="1"/>
      <dgm:spPr/>
      <dgm:t>
        <a:bodyPr/>
        <a:lstStyle/>
        <a:p>
          <a:r>
            <a:rPr lang="en-US" sz="1800" dirty="0"/>
            <a:t>Project Quality Management</a:t>
          </a:r>
        </a:p>
      </dgm:t>
    </dgm:pt>
    <dgm:pt modelId="{ED32348A-671F-44E2-827C-BE1FC2D9BB71}" type="parTrans" cxnId="{6F92E542-DFFE-49D0-904E-388D3ECB9662}">
      <dgm:prSet custT="1"/>
      <dgm:spPr/>
      <dgm:t>
        <a:bodyPr/>
        <a:lstStyle/>
        <a:p>
          <a:endParaRPr lang="en-US" sz="1400"/>
        </a:p>
      </dgm:t>
    </dgm:pt>
    <dgm:pt modelId="{C7774CEC-2A79-4EEC-926E-41CE902040B5}" type="sibTrans" cxnId="{6F92E542-DFFE-49D0-904E-388D3ECB9662}">
      <dgm:prSet/>
      <dgm:spPr/>
      <dgm:t>
        <a:bodyPr/>
        <a:lstStyle/>
        <a:p>
          <a:endParaRPr lang="en-US" sz="1400"/>
        </a:p>
      </dgm:t>
    </dgm:pt>
    <dgm:pt modelId="{96ACBDF8-DD33-4303-BDC2-ADBD2789D5F5}">
      <dgm:prSet custT="1"/>
      <dgm:spPr/>
      <dgm:t>
        <a:bodyPr/>
        <a:lstStyle/>
        <a:p>
          <a:r>
            <a:rPr lang="en-US" sz="1800" dirty="0"/>
            <a:t>Project Resource Management</a:t>
          </a:r>
        </a:p>
      </dgm:t>
    </dgm:pt>
    <dgm:pt modelId="{AF927879-9F24-405C-B8EB-D938CE878FD4}" type="parTrans" cxnId="{7E27E371-703C-480D-BF60-138882EE6D83}">
      <dgm:prSet custT="1"/>
      <dgm:spPr/>
      <dgm:t>
        <a:bodyPr/>
        <a:lstStyle/>
        <a:p>
          <a:endParaRPr lang="en-US" sz="1400"/>
        </a:p>
      </dgm:t>
    </dgm:pt>
    <dgm:pt modelId="{494D1069-9599-486C-A18B-FA9230633889}" type="sibTrans" cxnId="{7E27E371-703C-480D-BF60-138882EE6D83}">
      <dgm:prSet/>
      <dgm:spPr/>
      <dgm:t>
        <a:bodyPr/>
        <a:lstStyle/>
        <a:p>
          <a:endParaRPr lang="en-US" sz="1400"/>
        </a:p>
      </dgm:t>
    </dgm:pt>
    <dgm:pt modelId="{9C92DF67-2917-48F2-BE49-7563A5E3E412}">
      <dgm:prSet custT="1"/>
      <dgm:spPr/>
      <dgm:t>
        <a:bodyPr/>
        <a:lstStyle/>
        <a:p>
          <a:r>
            <a:rPr lang="en-US" sz="1800" dirty="0"/>
            <a:t>Project Communications Management</a:t>
          </a:r>
        </a:p>
      </dgm:t>
    </dgm:pt>
    <dgm:pt modelId="{8A441A19-49BB-4C76-94DE-4AE52BB9C1E5}" type="parTrans" cxnId="{36A654D8-678D-42DD-B98D-75805F85E45A}">
      <dgm:prSet custT="1"/>
      <dgm:spPr/>
      <dgm:t>
        <a:bodyPr/>
        <a:lstStyle/>
        <a:p>
          <a:endParaRPr lang="en-US" sz="1400"/>
        </a:p>
      </dgm:t>
    </dgm:pt>
    <dgm:pt modelId="{84284A9E-3190-4378-B8D6-715473CAA651}" type="sibTrans" cxnId="{36A654D8-678D-42DD-B98D-75805F85E45A}">
      <dgm:prSet/>
      <dgm:spPr/>
      <dgm:t>
        <a:bodyPr/>
        <a:lstStyle/>
        <a:p>
          <a:endParaRPr lang="en-US" sz="1400"/>
        </a:p>
      </dgm:t>
    </dgm:pt>
    <dgm:pt modelId="{F62E4FD7-A866-46E9-B14A-CA2780D699AF}">
      <dgm:prSet custT="1"/>
      <dgm:spPr/>
      <dgm:t>
        <a:bodyPr/>
        <a:lstStyle/>
        <a:p>
          <a:r>
            <a:rPr lang="en-US" sz="1800" dirty="0"/>
            <a:t>Project Risk Management</a:t>
          </a:r>
        </a:p>
      </dgm:t>
    </dgm:pt>
    <dgm:pt modelId="{272264F0-2449-4C17-856E-EE84B39A331A}" type="parTrans" cxnId="{BC2A2C36-542F-4B32-BE06-32D78621D658}">
      <dgm:prSet custT="1"/>
      <dgm:spPr/>
      <dgm:t>
        <a:bodyPr/>
        <a:lstStyle/>
        <a:p>
          <a:endParaRPr lang="en-US" sz="1400"/>
        </a:p>
      </dgm:t>
    </dgm:pt>
    <dgm:pt modelId="{7B5D891B-C1C5-43FC-8143-D6D066592CD7}" type="sibTrans" cxnId="{BC2A2C36-542F-4B32-BE06-32D78621D658}">
      <dgm:prSet/>
      <dgm:spPr/>
      <dgm:t>
        <a:bodyPr/>
        <a:lstStyle/>
        <a:p>
          <a:endParaRPr lang="en-US" sz="1400"/>
        </a:p>
      </dgm:t>
    </dgm:pt>
    <dgm:pt modelId="{E1768316-5883-4487-AC89-0C34BC7C50CB}">
      <dgm:prSet custT="1"/>
      <dgm:spPr/>
      <dgm:t>
        <a:bodyPr/>
        <a:lstStyle/>
        <a:p>
          <a:r>
            <a:rPr lang="en-US" sz="1800" dirty="0"/>
            <a:t>Project Procurement Management</a:t>
          </a:r>
        </a:p>
      </dgm:t>
    </dgm:pt>
    <dgm:pt modelId="{0CD4D0D0-2ABF-4F1B-A12C-EE6393270124}" type="parTrans" cxnId="{A3970FEA-5245-43E8-9760-DB96F1C55C03}">
      <dgm:prSet custT="1"/>
      <dgm:spPr/>
      <dgm:t>
        <a:bodyPr/>
        <a:lstStyle/>
        <a:p>
          <a:endParaRPr lang="en-US" sz="1400"/>
        </a:p>
      </dgm:t>
    </dgm:pt>
    <dgm:pt modelId="{A1E70AAE-8CB7-4C13-8A3E-C441402928FA}" type="sibTrans" cxnId="{A3970FEA-5245-43E8-9760-DB96F1C55C03}">
      <dgm:prSet/>
      <dgm:spPr/>
      <dgm:t>
        <a:bodyPr/>
        <a:lstStyle/>
        <a:p>
          <a:endParaRPr lang="en-US" sz="1400"/>
        </a:p>
      </dgm:t>
    </dgm:pt>
    <dgm:pt modelId="{590A45D8-7B53-4370-88FE-1E3D4D8F8A75}">
      <dgm:prSet custT="1"/>
      <dgm:spPr/>
      <dgm:t>
        <a:bodyPr/>
        <a:lstStyle/>
        <a:p>
          <a:r>
            <a:rPr lang="en-US" sz="1800" dirty="0"/>
            <a:t>Project Stakeholder Management</a:t>
          </a:r>
        </a:p>
      </dgm:t>
    </dgm:pt>
    <dgm:pt modelId="{8A44FD19-1DC1-49D6-A018-16CF0E2AC954}" type="parTrans" cxnId="{6F960192-1A99-480C-BBF0-3E8D4250C90C}">
      <dgm:prSet custT="1"/>
      <dgm:spPr/>
      <dgm:t>
        <a:bodyPr/>
        <a:lstStyle/>
        <a:p>
          <a:endParaRPr lang="en-US" sz="1400"/>
        </a:p>
      </dgm:t>
    </dgm:pt>
    <dgm:pt modelId="{D48277B7-8FA3-4E68-86B0-A373FE047D79}" type="sibTrans" cxnId="{6F960192-1A99-480C-BBF0-3E8D4250C90C}">
      <dgm:prSet/>
      <dgm:spPr/>
      <dgm:t>
        <a:bodyPr/>
        <a:lstStyle/>
        <a:p>
          <a:endParaRPr lang="en-US" sz="1400"/>
        </a:p>
      </dgm:t>
    </dgm:pt>
    <dgm:pt modelId="{EC9546B1-9327-421E-AA02-6159B78A5BD5}">
      <dgm:prSet custT="1"/>
      <dgm:spPr/>
      <dgm:t>
        <a:bodyPr/>
        <a:lstStyle/>
        <a:p>
          <a:r>
            <a:rPr lang="en-US" sz="1800" dirty="0"/>
            <a:t>Project Integration Management</a:t>
          </a:r>
        </a:p>
      </dgm:t>
    </dgm:pt>
    <dgm:pt modelId="{A09CC82F-3664-4439-9F65-28A93F4347DA}" type="parTrans" cxnId="{12DD7BA2-C7CB-490F-B8B8-3B6BC8A5B04D}">
      <dgm:prSet custT="1"/>
      <dgm:spPr/>
      <dgm:t>
        <a:bodyPr/>
        <a:lstStyle/>
        <a:p>
          <a:endParaRPr lang="en-US" sz="1400"/>
        </a:p>
      </dgm:t>
    </dgm:pt>
    <dgm:pt modelId="{974AFD0C-D48F-47CE-857F-C2665EC092EE}" type="sibTrans" cxnId="{12DD7BA2-C7CB-490F-B8B8-3B6BC8A5B04D}">
      <dgm:prSet/>
      <dgm:spPr/>
      <dgm:t>
        <a:bodyPr/>
        <a:lstStyle/>
        <a:p>
          <a:endParaRPr lang="en-US" sz="1400"/>
        </a:p>
      </dgm:t>
    </dgm:pt>
    <dgm:pt modelId="{B72DC732-88C9-4624-AA80-EDC0A2AE8646}" type="pres">
      <dgm:prSet presAssocID="{C4F0E1CE-E03F-4D12-9CE7-40AD84B12CF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8F68632-F0EA-4963-B1C7-16B81C9060FA}" type="pres">
      <dgm:prSet presAssocID="{1983E298-523D-4957-9ADA-5E1926F0F100}" presName="root1" presStyleCnt="0"/>
      <dgm:spPr/>
    </dgm:pt>
    <dgm:pt modelId="{A43CCF7B-1004-43F6-8C26-BAFA8800126F}" type="pres">
      <dgm:prSet presAssocID="{1983E298-523D-4957-9ADA-5E1926F0F100}" presName="LevelOneTextNode" presStyleLbl="node0" presStyleIdx="0" presStyleCnt="1" custScaleX="277813" custScaleY="265545" custLinFactNeighborY="-11513">
        <dgm:presLayoutVars>
          <dgm:chPref val="3"/>
        </dgm:presLayoutVars>
      </dgm:prSet>
      <dgm:spPr/>
    </dgm:pt>
    <dgm:pt modelId="{34B160EE-9B74-4A1E-AF37-48588CAA39B9}" type="pres">
      <dgm:prSet presAssocID="{1983E298-523D-4957-9ADA-5E1926F0F100}" presName="level2hierChild" presStyleCnt="0"/>
      <dgm:spPr/>
    </dgm:pt>
    <dgm:pt modelId="{77EAE3FA-F749-4FA6-B3C1-ECD907555879}" type="pres">
      <dgm:prSet presAssocID="{08C221F6-C32D-4663-BCED-C04CFEDB7563}" presName="conn2-1" presStyleLbl="parChTrans1D2" presStyleIdx="0" presStyleCnt="10"/>
      <dgm:spPr/>
    </dgm:pt>
    <dgm:pt modelId="{CF544231-D495-4461-85D3-17B70C38B94F}" type="pres">
      <dgm:prSet presAssocID="{08C221F6-C32D-4663-BCED-C04CFEDB7563}" presName="connTx" presStyleLbl="parChTrans1D2" presStyleIdx="0" presStyleCnt="10"/>
      <dgm:spPr/>
    </dgm:pt>
    <dgm:pt modelId="{73EA46D8-5EF9-49DF-A48C-0B9B6368AE79}" type="pres">
      <dgm:prSet presAssocID="{FD98675A-ED9E-40D4-9DAA-2F1370E6F419}" presName="root2" presStyleCnt="0"/>
      <dgm:spPr/>
    </dgm:pt>
    <dgm:pt modelId="{A4B48DC5-0517-436F-9B5C-A5060C3FD865}" type="pres">
      <dgm:prSet presAssocID="{FD98675A-ED9E-40D4-9DAA-2F1370E6F419}" presName="LevelTwoTextNode" presStyleLbl="node2" presStyleIdx="0" presStyleCnt="10" custScaleX="530926">
        <dgm:presLayoutVars>
          <dgm:chPref val="3"/>
        </dgm:presLayoutVars>
      </dgm:prSet>
      <dgm:spPr/>
    </dgm:pt>
    <dgm:pt modelId="{F5EEA319-D60F-4C87-A7C6-3AC9D96D6998}" type="pres">
      <dgm:prSet presAssocID="{FD98675A-ED9E-40D4-9DAA-2F1370E6F419}" presName="level3hierChild" presStyleCnt="0"/>
      <dgm:spPr/>
    </dgm:pt>
    <dgm:pt modelId="{43B4396F-8749-4D51-B5DB-267BD9A97BF1}" type="pres">
      <dgm:prSet presAssocID="{F68EB88F-C84A-4102-8C06-711A11B7B103}" presName="conn2-1" presStyleLbl="parChTrans1D2" presStyleIdx="1" presStyleCnt="10"/>
      <dgm:spPr/>
    </dgm:pt>
    <dgm:pt modelId="{05DCC6AA-9CB0-48AC-B81A-2EE6122BBAA7}" type="pres">
      <dgm:prSet presAssocID="{F68EB88F-C84A-4102-8C06-711A11B7B103}" presName="connTx" presStyleLbl="parChTrans1D2" presStyleIdx="1" presStyleCnt="10"/>
      <dgm:spPr/>
    </dgm:pt>
    <dgm:pt modelId="{DCB1B76F-B367-410A-A4E1-339A1B13895F}" type="pres">
      <dgm:prSet presAssocID="{DC906E0B-3B7D-41F5-992B-635742101B09}" presName="root2" presStyleCnt="0"/>
      <dgm:spPr/>
    </dgm:pt>
    <dgm:pt modelId="{EC3185B4-2F87-48D0-8E3F-DFE3D120FA3D}" type="pres">
      <dgm:prSet presAssocID="{DC906E0B-3B7D-41F5-992B-635742101B09}" presName="LevelTwoTextNode" presStyleLbl="node2" presStyleIdx="1" presStyleCnt="10" custScaleX="530926">
        <dgm:presLayoutVars>
          <dgm:chPref val="3"/>
        </dgm:presLayoutVars>
      </dgm:prSet>
      <dgm:spPr/>
    </dgm:pt>
    <dgm:pt modelId="{3A6797FE-456A-49C2-90D3-A55F74AF0AD9}" type="pres">
      <dgm:prSet presAssocID="{DC906E0B-3B7D-41F5-992B-635742101B09}" presName="level3hierChild" presStyleCnt="0"/>
      <dgm:spPr/>
    </dgm:pt>
    <dgm:pt modelId="{E19A8883-481B-4649-B9E4-FDCB367AC5C8}" type="pres">
      <dgm:prSet presAssocID="{F92ED213-E345-4D82-8161-16F308EF278C}" presName="conn2-1" presStyleLbl="parChTrans1D2" presStyleIdx="2" presStyleCnt="10"/>
      <dgm:spPr/>
    </dgm:pt>
    <dgm:pt modelId="{04D59B89-0F9B-4CCE-B972-7DB3280151B7}" type="pres">
      <dgm:prSet presAssocID="{F92ED213-E345-4D82-8161-16F308EF278C}" presName="connTx" presStyleLbl="parChTrans1D2" presStyleIdx="2" presStyleCnt="10"/>
      <dgm:spPr/>
    </dgm:pt>
    <dgm:pt modelId="{C1CD9FD1-3D6D-4EBC-BA1C-9098FB5F0403}" type="pres">
      <dgm:prSet presAssocID="{B9B30A96-56C5-40E2-B5D0-F16280DD14C8}" presName="root2" presStyleCnt="0"/>
      <dgm:spPr/>
    </dgm:pt>
    <dgm:pt modelId="{CA5F0D8B-E9D1-4D97-A3A5-485F329D5DCA}" type="pres">
      <dgm:prSet presAssocID="{B9B30A96-56C5-40E2-B5D0-F16280DD14C8}" presName="LevelTwoTextNode" presStyleLbl="node2" presStyleIdx="2" presStyleCnt="10" custScaleX="530926">
        <dgm:presLayoutVars>
          <dgm:chPref val="3"/>
        </dgm:presLayoutVars>
      </dgm:prSet>
      <dgm:spPr/>
    </dgm:pt>
    <dgm:pt modelId="{2A31EE99-3B6C-489E-8ED1-EEADDC226FA1}" type="pres">
      <dgm:prSet presAssocID="{B9B30A96-56C5-40E2-B5D0-F16280DD14C8}" presName="level3hierChild" presStyleCnt="0"/>
      <dgm:spPr/>
    </dgm:pt>
    <dgm:pt modelId="{F71235EB-A36D-4EFE-BC18-74DE4EE936C0}" type="pres">
      <dgm:prSet presAssocID="{ED32348A-671F-44E2-827C-BE1FC2D9BB71}" presName="conn2-1" presStyleLbl="parChTrans1D2" presStyleIdx="3" presStyleCnt="10"/>
      <dgm:spPr/>
    </dgm:pt>
    <dgm:pt modelId="{E045B4F2-8031-48CB-9056-50F110B531FF}" type="pres">
      <dgm:prSet presAssocID="{ED32348A-671F-44E2-827C-BE1FC2D9BB71}" presName="connTx" presStyleLbl="parChTrans1D2" presStyleIdx="3" presStyleCnt="10"/>
      <dgm:spPr/>
    </dgm:pt>
    <dgm:pt modelId="{E13C518C-EED6-41AE-AE38-A0DFE02C54DD}" type="pres">
      <dgm:prSet presAssocID="{C2F3992B-25C3-40BD-A86F-3AB8D0C6FAA9}" presName="root2" presStyleCnt="0"/>
      <dgm:spPr/>
    </dgm:pt>
    <dgm:pt modelId="{022A3CD3-D570-4BEF-A0B9-B6F118ABEEE4}" type="pres">
      <dgm:prSet presAssocID="{C2F3992B-25C3-40BD-A86F-3AB8D0C6FAA9}" presName="LevelTwoTextNode" presStyleLbl="node2" presStyleIdx="3" presStyleCnt="10" custScaleX="530926">
        <dgm:presLayoutVars>
          <dgm:chPref val="3"/>
        </dgm:presLayoutVars>
      </dgm:prSet>
      <dgm:spPr/>
    </dgm:pt>
    <dgm:pt modelId="{D7D412A4-737D-47C3-9497-E77048981AE1}" type="pres">
      <dgm:prSet presAssocID="{C2F3992B-25C3-40BD-A86F-3AB8D0C6FAA9}" presName="level3hierChild" presStyleCnt="0"/>
      <dgm:spPr/>
    </dgm:pt>
    <dgm:pt modelId="{501220D3-5AA7-4B98-882C-D9D45B84BB93}" type="pres">
      <dgm:prSet presAssocID="{AF927879-9F24-405C-B8EB-D938CE878FD4}" presName="conn2-1" presStyleLbl="parChTrans1D2" presStyleIdx="4" presStyleCnt="10"/>
      <dgm:spPr/>
    </dgm:pt>
    <dgm:pt modelId="{C04E8783-BB82-46E5-BEC7-8E28CD1EFD2E}" type="pres">
      <dgm:prSet presAssocID="{AF927879-9F24-405C-B8EB-D938CE878FD4}" presName="connTx" presStyleLbl="parChTrans1D2" presStyleIdx="4" presStyleCnt="10"/>
      <dgm:spPr/>
    </dgm:pt>
    <dgm:pt modelId="{846A251F-D3AD-4D3D-B93C-5E35B6364533}" type="pres">
      <dgm:prSet presAssocID="{96ACBDF8-DD33-4303-BDC2-ADBD2789D5F5}" presName="root2" presStyleCnt="0"/>
      <dgm:spPr/>
    </dgm:pt>
    <dgm:pt modelId="{D1EEF9DB-03D4-4A12-A5E3-C8FFAB0AD514}" type="pres">
      <dgm:prSet presAssocID="{96ACBDF8-DD33-4303-BDC2-ADBD2789D5F5}" presName="LevelTwoTextNode" presStyleLbl="node2" presStyleIdx="4" presStyleCnt="10" custScaleX="530926">
        <dgm:presLayoutVars>
          <dgm:chPref val="3"/>
        </dgm:presLayoutVars>
      </dgm:prSet>
      <dgm:spPr/>
    </dgm:pt>
    <dgm:pt modelId="{6D57DE4E-38F7-44C4-9BE4-00C0F52BFBFC}" type="pres">
      <dgm:prSet presAssocID="{96ACBDF8-DD33-4303-BDC2-ADBD2789D5F5}" presName="level3hierChild" presStyleCnt="0"/>
      <dgm:spPr/>
    </dgm:pt>
    <dgm:pt modelId="{BF9BA7B2-7D8F-4068-9FB2-181BAC27E596}" type="pres">
      <dgm:prSet presAssocID="{8A441A19-49BB-4C76-94DE-4AE52BB9C1E5}" presName="conn2-1" presStyleLbl="parChTrans1D2" presStyleIdx="5" presStyleCnt="10"/>
      <dgm:spPr/>
    </dgm:pt>
    <dgm:pt modelId="{8AC57263-E5E2-46AE-8E6D-918B72FF71BB}" type="pres">
      <dgm:prSet presAssocID="{8A441A19-49BB-4C76-94DE-4AE52BB9C1E5}" presName="connTx" presStyleLbl="parChTrans1D2" presStyleIdx="5" presStyleCnt="10"/>
      <dgm:spPr/>
    </dgm:pt>
    <dgm:pt modelId="{E5157C5D-9302-4B46-B00E-905007345571}" type="pres">
      <dgm:prSet presAssocID="{9C92DF67-2917-48F2-BE49-7563A5E3E412}" presName="root2" presStyleCnt="0"/>
      <dgm:spPr/>
    </dgm:pt>
    <dgm:pt modelId="{D1095231-4899-433C-B24A-327E11BB8188}" type="pres">
      <dgm:prSet presAssocID="{9C92DF67-2917-48F2-BE49-7563A5E3E412}" presName="LevelTwoTextNode" presStyleLbl="node2" presStyleIdx="5" presStyleCnt="10" custScaleX="530926">
        <dgm:presLayoutVars>
          <dgm:chPref val="3"/>
        </dgm:presLayoutVars>
      </dgm:prSet>
      <dgm:spPr/>
    </dgm:pt>
    <dgm:pt modelId="{C3117B06-9311-4C94-95F6-2E0B98296198}" type="pres">
      <dgm:prSet presAssocID="{9C92DF67-2917-48F2-BE49-7563A5E3E412}" presName="level3hierChild" presStyleCnt="0"/>
      <dgm:spPr/>
    </dgm:pt>
    <dgm:pt modelId="{33FC35CB-4AFB-47CE-BC7D-79933BC7A763}" type="pres">
      <dgm:prSet presAssocID="{272264F0-2449-4C17-856E-EE84B39A331A}" presName="conn2-1" presStyleLbl="parChTrans1D2" presStyleIdx="6" presStyleCnt="10"/>
      <dgm:spPr/>
    </dgm:pt>
    <dgm:pt modelId="{3B7DA90A-C579-4EF0-A282-4162A31F4CBA}" type="pres">
      <dgm:prSet presAssocID="{272264F0-2449-4C17-856E-EE84B39A331A}" presName="connTx" presStyleLbl="parChTrans1D2" presStyleIdx="6" presStyleCnt="10"/>
      <dgm:spPr/>
    </dgm:pt>
    <dgm:pt modelId="{D21EA0B9-E7DA-4ED4-AEE9-37B41212B9BF}" type="pres">
      <dgm:prSet presAssocID="{F62E4FD7-A866-46E9-B14A-CA2780D699AF}" presName="root2" presStyleCnt="0"/>
      <dgm:spPr/>
    </dgm:pt>
    <dgm:pt modelId="{1F9CF1FD-31FE-475F-B35E-3FB95A6D9493}" type="pres">
      <dgm:prSet presAssocID="{F62E4FD7-A866-46E9-B14A-CA2780D699AF}" presName="LevelTwoTextNode" presStyleLbl="node2" presStyleIdx="6" presStyleCnt="10" custScaleX="530926">
        <dgm:presLayoutVars>
          <dgm:chPref val="3"/>
        </dgm:presLayoutVars>
      </dgm:prSet>
      <dgm:spPr/>
    </dgm:pt>
    <dgm:pt modelId="{9CDBAB97-FD9F-46AC-9A3C-1D6B0EE40559}" type="pres">
      <dgm:prSet presAssocID="{F62E4FD7-A866-46E9-B14A-CA2780D699AF}" presName="level3hierChild" presStyleCnt="0"/>
      <dgm:spPr/>
    </dgm:pt>
    <dgm:pt modelId="{FE7597F1-5743-422A-A635-94797F288549}" type="pres">
      <dgm:prSet presAssocID="{0CD4D0D0-2ABF-4F1B-A12C-EE6393270124}" presName="conn2-1" presStyleLbl="parChTrans1D2" presStyleIdx="7" presStyleCnt="10"/>
      <dgm:spPr/>
    </dgm:pt>
    <dgm:pt modelId="{895B3445-5956-4F46-BE71-5524DD5CDDA8}" type="pres">
      <dgm:prSet presAssocID="{0CD4D0D0-2ABF-4F1B-A12C-EE6393270124}" presName="connTx" presStyleLbl="parChTrans1D2" presStyleIdx="7" presStyleCnt="10"/>
      <dgm:spPr/>
    </dgm:pt>
    <dgm:pt modelId="{4F230EB5-669F-4E15-8E56-48FE3A02EF34}" type="pres">
      <dgm:prSet presAssocID="{E1768316-5883-4487-AC89-0C34BC7C50CB}" presName="root2" presStyleCnt="0"/>
      <dgm:spPr/>
    </dgm:pt>
    <dgm:pt modelId="{347F4817-F9CD-48FA-A71A-B2696D9FAB2F}" type="pres">
      <dgm:prSet presAssocID="{E1768316-5883-4487-AC89-0C34BC7C50CB}" presName="LevelTwoTextNode" presStyleLbl="node2" presStyleIdx="7" presStyleCnt="10" custScaleX="530926">
        <dgm:presLayoutVars>
          <dgm:chPref val="3"/>
        </dgm:presLayoutVars>
      </dgm:prSet>
      <dgm:spPr/>
    </dgm:pt>
    <dgm:pt modelId="{50483954-5B9D-4EA8-BE30-D239ED365133}" type="pres">
      <dgm:prSet presAssocID="{E1768316-5883-4487-AC89-0C34BC7C50CB}" presName="level3hierChild" presStyleCnt="0"/>
      <dgm:spPr/>
    </dgm:pt>
    <dgm:pt modelId="{0FCB1144-183E-4A4E-A277-82C327F60C4C}" type="pres">
      <dgm:prSet presAssocID="{8A44FD19-1DC1-49D6-A018-16CF0E2AC954}" presName="conn2-1" presStyleLbl="parChTrans1D2" presStyleIdx="8" presStyleCnt="10"/>
      <dgm:spPr/>
    </dgm:pt>
    <dgm:pt modelId="{EB1F3233-AE25-4BCF-A3D8-B4B88A617471}" type="pres">
      <dgm:prSet presAssocID="{8A44FD19-1DC1-49D6-A018-16CF0E2AC954}" presName="connTx" presStyleLbl="parChTrans1D2" presStyleIdx="8" presStyleCnt="10"/>
      <dgm:spPr/>
    </dgm:pt>
    <dgm:pt modelId="{F25F8B71-BA4F-4484-B90D-40118A3EEBE6}" type="pres">
      <dgm:prSet presAssocID="{590A45D8-7B53-4370-88FE-1E3D4D8F8A75}" presName="root2" presStyleCnt="0"/>
      <dgm:spPr/>
    </dgm:pt>
    <dgm:pt modelId="{83F570DE-AECE-416F-96B7-DD69F1B65928}" type="pres">
      <dgm:prSet presAssocID="{590A45D8-7B53-4370-88FE-1E3D4D8F8A75}" presName="LevelTwoTextNode" presStyleLbl="node2" presStyleIdx="8" presStyleCnt="10" custScaleX="530926">
        <dgm:presLayoutVars>
          <dgm:chPref val="3"/>
        </dgm:presLayoutVars>
      </dgm:prSet>
      <dgm:spPr/>
    </dgm:pt>
    <dgm:pt modelId="{CF44CCB1-4630-4BE7-9908-A305539CFA08}" type="pres">
      <dgm:prSet presAssocID="{590A45D8-7B53-4370-88FE-1E3D4D8F8A75}" presName="level3hierChild" presStyleCnt="0"/>
      <dgm:spPr/>
    </dgm:pt>
    <dgm:pt modelId="{A80A36BF-67EF-4182-9569-8A5084FD7CDE}" type="pres">
      <dgm:prSet presAssocID="{A09CC82F-3664-4439-9F65-28A93F4347DA}" presName="conn2-1" presStyleLbl="parChTrans1D2" presStyleIdx="9" presStyleCnt="10"/>
      <dgm:spPr/>
    </dgm:pt>
    <dgm:pt modelId="{478AC5FE-BEAD-4040-8A02-9A3CE34A1330}" type="pres">
      <dgm:prSet presAssocID="{A09CC82F-3664-4439-9F65-28A93F4347DA}" presName="connTx" presStyleLbl="parChTrans1D2" presStyleIdx="9" presStyleCnt="10"/>
      <dgm:spPr/>
    </dgm:pt>
    <dgm:pt modelId="{C2FA2EC4-7492-4A5C-B1F9-630249539107}" type="pres">
      <dgm:prSet presAssocID="{EC9546B1-9327-421E-AA02-6159B78A5BD5}" presName="root2" presStyleCnt="0"/>
      <dgm:spPr/>
    </dgm:pt>
    <dgm:pt modelId="{DBBEEBDA-EF93-4D24-B366-ADA6ED8EC7EA}" type="pres">
      <dgm:prSet presAssocID="{EC9546B1-9327-421E-AA02-6159B78A5BD5}" presName="LevelTwoTextNode" presStyleLbl="node2" presStyleIdx="9" presStyleCnt="10" custScaleX="530926">
        <dgm:presLayoutVars>
          <dgm:chPref val="3"/>
        </dgm:presLayoutVars>
      </dgm:prSet>
      <dgm:spPr/>
    </dgm:pt>
    <dgm:pt modelId="{4A95B8C9-07C5-41A6-A6D7-0DABAF96077B}" type="pres">
      <dgm:prSet presAssocID="{EC9546B1-9327-421E-AA02-6159B78A5BD5}" presName="level3hierChild" presStyleCnt="0"/>
      <dgm:spPr/>
    </dgm:pt>
  </dgm:ptLst>
  <dgm:cxnLst>
    <dgm:cxn modelId="{3457F200-8386-41C2-97C6-1F2B8F5BF1DA}" type="presOf" srcId="{590A45D8-7B53-4370-88FE-1E3D4D8F8A75}" destId="{83F570DE-AECE-416F-96B7-DD69F1B65928}" srcOrd="0" destOrd="0" presId="urn:microsoft.com/office/officeart/2005/8/layout/hierarchy2"/>
    <dgm:cxn modelId="{906B1902-418C-447F-BF1D-C46F9184CD36}" srcId="{1983E298-523D-4957-9ADA-5E1926F0F100}" destId="{DC906E0B-3B7D-41F5-992B-635742101B09}" srcOrd="1" destOrd="0" parTransId="{F68EB88F-C84A-4102-8C06-711A11B7B103}" sibTransId="{47A71C60-52BF-400B-9C77-451F4DBFAACD}"/>
    <dgm:cxn modelId="{E2A53706-53F2-49C1-808F-C9831D637A42}" type="presOf" srcId="{ED32348A-671F-44E2-827C-BE1FC2D9BB71}" destId="{F71235EB-A36D-4EFE-BC18-74DE4EE936C0}" srcOrd="0" destOrd="0" presId="urn:microsoft.com/office/officeart/2005/8/layout/hierarchy2"/>
    <dgm:cxn modelId="{AE4AC512-29EF-40F4-A999-4C322D4C95DD}" type="presOf" srcId="{8A441A19-49BB-4C76-94DE-4AE52BB9C1E5}" destId="{8AC57263-E5E2-46AE-8E6D-918B72FF71BB}" srcOrd="1" destOrd="0" presId="urn:microsoft.com/office/officeart/2005/8/layout/hierarchy2"/>
    <dgm:cxn modelId="{1D42DC1C-C655-4806-8E2E-753767C47405}" type="presOf" srcId="{F68EB88F-C84A-4102-8C06-711A11B7B103}" destId="{43B4396F-8749-4D51-B5DB-267BD9A97BF1}" srcOrd="0" destOrd="0" presId="urn:microsoft.com/office/officeart/2005/8/layout/hierarchy2"/>
    <dgm:cxn modelId="{B8BCAC1E-1012-47C1-8F91-AA6D1870C843}" type="presOf" srcId="{8A44FD19-1DC1-49D6-A018-16CF0E2AC954}" destId="{EB1F3233-AE25-4BCF-A3D8-B4B88A617471}" srcOrd="1" destOrd="0" presId="urn:microsoft.com/office/officeart/2005/8/layout/hierarchy2"/>
    <dgm:cxn modelId="{BC2A2C36-542F-4B32-BE06-32D78621D658}" srcId="{1983E298-523D-4957-9ADA-5E1926F0F100}" destId="{F62E4FD7-A866-46E9-B14A-CA2780D699AF}" srcOrd="6" destOrd="0" parTransId="{272264F0-2449-4C17-856E-EE84B39A331A}" sibTransId="{7B5D891B-C1C5-43FC-8143-D6D066592CD7}"/>
    <dgm:cxn modelId="{85EB5860-9D8C-4788-8712-FD341982AFD1}" type="presOf" srcId="{F92ED213-E345-4D82-8161-16F308EF278C}" destId="{04D59B89-0F9B-4CCE-B972-7DB3280151B7}" srcOrd="1" destOrd="0" presId="urn:microsoft.com/office/officeart/2005/8/layout/hierarchy2"/>
    <dgm:cxn modelId="{6F92E542-DFFE-49D0-904E-388D3ECB9662}" srcId="{1983E298-523D-4957-9ADA-5E1926F0F100}" destId="{C2F3992B-25C3-40BD-A86F-3AB8D0C6FAA9}" srcOrd="3" destOrd="0" parTransId="{ED32348A-671F-44E2-827C-BE1FC2D9BB71}" sibTransId="{C7774CEC-2A79-4EEC-926E-41CE902040B5}"/>
    <dgm:cxn modelId="{E683A643-4DFA-4B5F-A105-C24663DFB47B}" srcId="{1983E298-523D-4957-9ADA-5E1926F0F100}" destId="{B9B30A96-56C5-40E2-B5D0-F16280DD14C8}" srcOrd="2" destOrd="0" parTransId="{F92ED213-E345-4D82-8161-16F308EF278C}" sibTransId="{2D24628E-4AE8-4D00-8B0B-7C3EC24767AF}"/>
    <dgm:cxn modelId="{7FB02464-BF49-495F-8314-9D9646CBBF15}" type="presOf" srcId="{DC906E0B-3B7D-41F5-992B-635742101B09}" destId="{EC3185B4-2F87-48D0-8E3F-DFE3D120FA3D}" srcOrd="0" destOrd="0" presId="urn:microsoft.com/office/officeart/2005/8/layout/hierarchy2"/>
    <dgm:cxn modelId="{F3BBFF45-EEF1-4449-A885-A598A99EBF79}" type="presOf" srcId="{AF927879-9F24-405C-B8EB-D938CE878FD4}" destId="{C04E8783-BB82-46E5-BEC7-8E28CD1EFD2E}" srcOrd="1" destOrd="0" presId="urn:microsoft.com/office/officeart/2005/8/layout/hierarchy2"/>
    <dgm:cxn modelId="{DA63564B-BD91-41C3-8ECE-4FDE66096DB8}" type="presOf" srcId="{A09CC82F-3664-4439-9F65-28A93F4347DA}" destId="{A80A36BF-67EF-4182-9569-8A5084FD7CDE}" srcOrd="0" destOrd="0" presId="urn:microsoft.com/office/officeart/2005/8/layout/hierarchy2"/>
    <dgm:cxn modelId="{B51AF64E-EDBC-4896-83E6-4F56FB2E6A12}" srcId="{C4F0E1CE-E03F-4D12-9CE7-40AD84B12CF9}" destId="{1983E298-523D-4957-9ADA-5E1926F0F100}" srcOrd="0" destOrd="0" parTransId="{169EB4E4-B1C7-434E-8E5B-69B64B4DAF9E}" sibTransId="{6085E2EE-9095-45C2-AE4A-7AB63AAA1C05}"/>
    <dgm:cxn modelId="{B9A9B851-45E0-4F6F-AD5F-2DC4F64FFF5F}" srcId="{1983E298-523D-4957-9ADA-5E1926F0F100}" destId="{FD98675A-ED9E-40D4-9DAA-2F1370E6F419}" srcOrd="0" destOrd="0" parTransId="{08C221F6-C32D-4663-BCED-C04CFEDB7563}" sibTransId="{D9D9C653-C43F-4521-A494-2EA0A7D489A5}"/>
    <dgm:cxn modelId="{7E27E371-703C-480D-BF60-138882EE6D83}" srcId="{1983E298-523D-4957-9ADA-5E1926F0F100}" destId="{96ACBDF8-DD33-4303-BDC2-ADBD2789D5F5}" srcOrd="4" destOrd="0" parTransId="{AF927879-9F24-405C-B8EB-D938CE878FD4}" sibTransId="{494D1069-9599-486C-A18B-FA9230633889}"/>
    <dgm:cxn modelId="{07527554-A4FF-42BB-9D45-32CE20D90FD0}" type="presOf" srcId="{9C92DF67-2917-48F2-BE49-7563A5E3E412}" destId="{D1095231-4899-433C-B24A-327E11BB8188}" srcOrd="0" destOrd="0" presId="urn:microsoft.com/office/officeart/2005/8/layout/hierarchy2"/>
    <dgm:cxn modelId="{95CE447B-A06C-453C-BAAD-BABF8D15AA3A}" type="presOf" srcId="{F62E4FD7-A866-46E9-B14A-CA2780D699AF}" destId="{1F9CF1FD-31FE-475F-B35E-3FB95A6D9493}" srcOrd="0" destOrd="0" presId="urn:microsoft.com/office/officeart/2005/8/layout/hierarchy2"/>
    <dgm:cxn modelId="{0AE3BC7C-D8D1-4ED7-A306-D55C20B95BF5}" type="presOf" srcId="{AF927879-9F24-405C-B8EB-D938CE878FD4}" destId="{501220D3-5AA7-4B98-882C-D9D45B84BB93}" srcOrd="0" destOrd="0" presId="urn:microsoft.com/office/officeart/2005/8/layout/hierarchy2"/>
    <dgm:cxn modelId="{6AAFCF7F-15CD-417B-A0EB-CF8D1A756595}" type="presOf" srcId="{B9B30A96-56C5-40E2-B5D0-F16280DD14C8}" destId="{CA5F0D8B-E9D1-4D97-A3A5-485F329D5DCA}" srcOrd="0" destOrd="0" presId="urn:microsoft.com/office/officeart/2005/8/layout/hierarchy2"/>
    <dgm:cxn modelId="{D6A6A587-2369-40BF-844D-BC550EFF7A34}" type="presOf" srcId="{E1768316-5883-4487-AC89-0C34BC7C50CB}" destId="{347F4817-F9CD-48FA-A71A-B2696D9FAB2F}" srcOrd="0" destOrd="0" presId="urn:microsoft.com/office/officeart/2005/8/layout/hierarchy2"/>
    <dgm:cxn modelId="{A1002188-D7A9-446E-9206-F783C2BAF9C7}" type="presOf" srcId="{8A44FD19-1DC1-49D6-A018-16CF0E2AC954}" destId="{0FCB1144-183E-4A4E-A277-82C327F60C4C}" srcOrd="0" destOrd="0" presId="urn:microsoft.com/office/officeart/2005/8/layout/hierarchy2"/>
    <dgm:cxn modelId="{6F960192-1A99-480C-BBF0-3E8D4250C90C}" srcId="{1983E298-523D-4957-9ADA-5E1926F0F100}" destId="{590A45D8-7B53-4370-88FE-1E3D4D8F8A75}" srcOrd="8" destOrd="0" parTransId="{8A44FD19-1DC1-49D6-A018-16CF0E2AC954}" sibTransId="{D48277B7-8FA3-4E68-86B0-A373FE047D79}"/>
    <dgm:cxn modelId="{0511CC95-99BD-4444-89E7-653959BE1FAC}" type="presOf" srcId="{0CD4D0D0-2ABF-4F1B-A12C-EE6393270124}" destId="{FE7597F1-5743-422A-A635-94797F288549}" srcOrd="0" destOrd="0" presId="urn:microsoft.com/office/officeart/2005/8/layout/hierarchy2"/>
    <dgm:cxn modelId="{E1FC0197-25A4-44DF-8589-0A064FC24299}" type="presOf" srcId="{08C221F6-C32D-4663-BCED-C04CFEDB7563}" destId="{CF544231-D495-4461-85D3-17B70C38B94F}" srcOrd="1" destOrd="0" presId="urn:microsoft.com/office/officeart/2005/8/layout/hierarchy2"/>
    <dgm:cxn modelId="{3D29969F-EA85-403C-8B4F-4FBE129CA96C}" type="presOf" srcId="{F68EB88F-C84A-4102-8C06-711A11B7B103}" destId="{05DCC6AA-9CB0-48AC-B81A-2EE6122BBAA7}" srcOrd="1" destOrd="0" presId="urn:microsoft.com/office/officeart/2005/8/layout/hierarchy2"/>
    <dgm:cxn modelId="{12DD7BA2-C7CB-490F-B8B8-3B6BC8A5B04D}" srcId="{1983E298-523D-4957-9ADA-5E1926F0F100}" destId="{EC9546B1-9327-421E-AA02-6159B78A5BD5}" srcOrd="9" destOrd="0" parTransId="{A09CC82F-3664-4439-9F65-28A93F4347DA}" sibTransId="{974AFD0C-D48F-47CE-857F-C2665EC092EE}"/>
    <dgm:cxn modelId="{10DF0DA8-F164-4738-9E7F-8AEAA8FF18E6}" type="presOf" srcId="{EC9546B1-9327-421E-AA02-6159B78A5BD5}" destId="{DBBEEBDA-EF93-4D24-B366-ADA6ED8EC7EA}" srcOrd="0" destOrd="0" presId="urn:microsoft.com/office/officeart/2005/8/layout/hierarchy2"/>
    <dgm:cxn modelId="{1E66B3A9-DD28-4FEE-A021-5769CF9E50AE}" type="presOf" srcId="{0CD4D0D0-2ABF-4F1B-A12C-EE6393270124}" destId="{895B3445-5956-4F46-BE71-5524DD5CDDA8}" srcOrd="1" destOrd="0" presId="urn:microsoft.com/office/officeart/2005/8/layout/hierarchy2"/>
    <dgm:cxn modelId="{FD58C9AE-F98A-44B5-8EFA-0ACB8508A8F6}" type="presOf" srcId="{A09CC82F-3664-4439-9F65-28A93F4347DA}" destId="{478AC5FE-BEAD-4040-8A02-9A3CE34A1330}" srcOrd="1" destOrd="0" presId="urn:microsoft.com/office/officeart/2005/8/layout/hierarchy2"/>
    <dgm:cxn modelId="{DB10E9B0-48CD-492B-9669-F339FE0C7F17}" type="presOf" srcId="{FD98675A-ED9E-40D4-9DAA-2F1370E6F419}" destId="{A4B48DC5-0517-436F-9B5C-A5060C3FD865}" srcOrd="0" destOrd="0" presId="urn:microsoft.com/office/officeart/2005/8/layout/hierarchy2"/>
    <dgm:cxn modelId="{5A35F4B0-D7BA-4262-B6D4-59F575D8C262}" type="presOf" srcId="{272264F0-2449-4C17-856E-EE84B39A331A}" destId="{3B7DA90A-C579-4EF0-A282-4162A31F4CBA}" srcOrd="1" destOrd="0" presId="urn:microsoft.com/office/officeart/2005/8/layout/hierarchy2"/>
    <dgm:cxn modelId="{5D5272B4-3D60-40AF-9EF9-32A285904681}" type="presOf" srcId="{F92ED213-E345-4D82-8161-16F308EF278C}" destId="{E19A8883-481B-4649-B9E4-FDCB367AC5C8}" srcOrd="0" destOrd="0" presId="urn:microsoft.com/office/officeart/2005/8/layout/hierarchy2"/>
    <dgm:cxn modelId="{4EF64CBF-CF63-4C50-8621-DFD8908056A8}" type="presOf" srcId="{96ACBDF8-DD33-4303-BDC2-ADBD2789D5F5}" destId="{D1EEF9DB-03D4-4A12-A5E3-C8FFAB0AD514}" srcOrd="0" destOrd="0" presId="urn:microsoft.com/office/officeart/2005/8/layout/hierarchy2"/>
    <dgm:cxn modelId="{918342C1-A2E3-491A-9CDF-FD9C3620B7FC}" type="presOf" srcId="{C2F3992B-25C3-40BD-A86F-3AB8D0C6FAA9}" destId="{022A3CD3-D570-4BEF-A0B9-B6F118ABEEE4}" srcOrd="0" destOrd="0" presId="urn:microsoft.com/office/officeart/2005/8/layout/hierarchy2"/>
    <dgm:cxn modelId="{743265C3-E227-4F16-B8C4-8CBF25700544}" type="presOf" srcId="{08C221F6-C32D-4663-BCED-C04CFEDB7563}" destId="{77EAE3FA-F749-4FA6-B3C1-ECD907555879}" srcOrd="0" destOrd="0" presId="urn:microsoft.com/office/officeart/2005/8/layout/hierarchy2"/>
    <dgm:cxn modelId="{36A654D8-678D-42DD-B98D-75805F85E45A}" srcId="{1983E298-523D-4957-9ADA-5E1926F0F100}" destId="{9C92DF67-2917-48F2-BE49-7563A5E3E412}" srcOrd="5" destOrd="0" parTransId="{8A441A19-49BB-4C76-94DE-4AE52BB9C1E5}" sibTransId="{84284A9E-3190-4378-B8D6-715473CAA651}"/>
    <dgm:cxn modelId="{A62D00D9-5A02-40D9-A1F9-FEECD7D14823}" type="presOf" srcId="{ED32348A-671F-44E2-827C-BE1FC2D9BB71}" destId="{E045B4F2-8031-48CB-9056-50F110B531FF}" srcOrd="1" destOrd="0" presId="urn:microsoft.com/office/officeart/2005/8/layout/hierarchy2"/>
    <dgm:cxn modelId="{D4A302D9-3FBC-4483-ADEC-A702BADB335A}" type="presOf" srcId="{8A441A19-49BB-4C76-94DE-4AE52BB9C1E5}" destId="{BF9BA7B2-7D8F-4068-9FB2-181BAC27E596}" srcOrd="0" destOrd="0" presId="urn:microsoft.com/office/officeart/2005/8/layout/hierarchy2"/>
    <dgm:cxn modelId="{A3970FEA-5245-43E8-9760-DB96F1C55C03}" srcId="{1983E298-523D-4957-9ADA-5E1926F0F100}" destId="{E1768316-5883-4487-AC89-0C34BC7C50CB}" srcOrd="7" destOrd="0" parTransId="{0CD4D0D0-2ABF-4F1B-A12C-EE6393270124}" sibTransId="{A1E70AAE-8CB7-4C13-8A3E-C441402928FA}"/>
    <dgm:cxn modelId="{D51A1AF6-60A3-43B1-948C-04BBAFD43085}" type="presOf" srcId="{C4F0E1CE-E03F-4D12-9CE7-40AD84B12CF9}" destId="{B72DC732-88C9-4624-AA80-EDC0A2AE8646}" srcOrd="0" destOrd="0" presId="urn:microsoft.com/office/officeart/2005/8/layout/hierarchy2"/>
    <dgm:cxn modelId="{66F624FA-D854-49E7-827B-4C0649C95BE6}" type="presOf" srcId="{272264F0-2449-4C17-856E-EE84B39A331A}" destId="{33FC35CB-4AFB-47CE-BC7D-79933BC7A763}" srcOrd="0" destOrd="0" presId="urn:microsoft.com/office/officeart/2005/8/layout/hierarchy2"/>
    <dgm:cxn modelId="{5391E4FD-86AB-4D59-B29A-4BCB1F688E57}" type="presOf" srcId="{1983E298-523D-4957-9ADA-5E1926F0F100}" destId="{A43CCF7B-1004-43F6-8C26-BAFA8800126F}" srcOrd="0" destOrd="0" presId="urn:microsoft.com/office/officeart/2005/8/layout/hierarchy2"/>
    <dgm:cxn modelId="{9348750B-77B9-4965-B7E7-2DFF780149B4}" type="presParOf" srcId="{B72DC732-88C9-4624-AA80-EDC0A2AE8646}" destId="{78F68632-F0EA-4963-B1C7-16B81C9060FA}" srcOrd="0" destOrd="0" presId="urn:microsoft.com/office/officeart/2005/8/layout/hierarchy2"/>
    <dgm:cxn modelId="{978D2589-360E-42CB-BD8A-1A13B2A2DD25}" type="presParOf" srcId="{78F68632-F0EA-4963-B1C7-16B81C9060FA}" destId="{A43CCF7B-1004-43F6-8C26-BAFA8800126F}" srcOrd="0" destOrd="0" presId="urn:microsoft.com/office/officeart/2005/8/layout/hierarchy2"/>
    <dgm:cxn modelId="{0F968BF1-3563-4D27-968B-E0C4A6468D7C}" type="presParOf" srcId="{78F68632-F0EA-4963-B1C7-16B81C9060FA}" destId="{34B160EE-9B74-4A1E-AF37-48588CAA39B9}" srcOrd="1" destOrd="0" presId="urn:microsoft.com/office/officeart/2005/8/layout/hierarchy2"/>
    <dgm:cxn modelId="{B74A62FB-F6EF-4BDD-83AC-6D0BD4BCB66D}" type="presParOf" srcId="{34B160EE-9B74-4A1E-AF37-48588CAA39B9}" destId="{77EAE3FA-F749-4FA6-B3C1-ECD907555879}" srcOrd="0" destOrd="0" presId="urn:microsoft.com/office/officeart/2005/8/layout/hierarchy2"/>
    <dgm:cxn modelId="{34463BAE-6475-4DB5-8036-5772959D2F1C}" type="presParOf" srcId="{77EAE3FA-F749-4FA6-B3C1-ECD907555879}" destId="{CF544231-D495-4461-85D3-17B70C38B94F}" srcOrd="0" destOrd="0" presId="urn:microsoft.com/office/officeart/2005/8/layout/hierarchy2"/>
    <dgm:cxn modelId="{96D6E602-0619-4E1E-A4C1-E5C66A1D17F2}" type="presParOf" srcId="{34B160EE-9B74-4A1E-AF37-48588CAA39B9}" destId="{73EA46D8-5EF9-49DF-A48C-0B9B6368AE79}" srcOrd="1" destOrd="0" presId="urn:microsoft.com/office/officeart/2005/8/layout/hierarchy2"/>
    <dgm:cxn modelId="{861D94C4-A575-41B2-97CC-27B6F4DC126C}" type="presParOf" srcId="{73EA46D8-5EF9-49DF-A48C-0B9B6368AE79}" destId="{A4B48DC5-0517-436F-9B5C-A5060C3FD865}" srcOrd="0" destOrd="0" presId="urn:microsoft.com/office/officeart/2005/8/layout/hierarchy2"/>
    <dgm:cxn modelId="{67A60E69-B778-4BCE-8756-5BD5A4EC9847}" type="presParOf" srcId="{73EA46D8-5EF9-49DF-A48C-0B9B6368AE79}" destId="{F5EEA319-D60F-4C87-A7C6-3AC9D96D6998}" srcOrd="1" destOrd="0" presId="urn:microsoft.com/office/officeart/2005/8/layout/hierarchy2"/>
    <dgm:cxn modelId="{837D0429-2D6C-4C15-8B4D-600DDFE42208}" type="presParOf" srcId="{34B160EE-9B74-4A1E-AF37-48588CAA39B9}" destId="{43B4396F-8749-4D51-B5DB-267BD9A97BF1}" srcOrd="2" destOrd="0" presId="urn:microsoft.com/office/officeart/2005/8/layout/hierarchy2"/>
    <dgm:cxn modelId="{1116371C-1B52-4A23-99DA-068FF77EC113}" type="presParOf" srcId="{43B4396F-8749-4D51-B5DB-267BD9A97BF1}" destId="{05DCC6AA-9CB0-48AC-B81A-2EE6122BBAA7}" srcOrd="0" destOrd="0" presId="urn:microsoft.com/office/officeart/2005/8/layout/hierarchy2"/>
    <dgm:cxn modelId="{82A33002-B9D0-4C73-B1F2-668887AB3751}" type="presParOf" srcId="{34B160EE-9B74-4A1E-AF37-48588CAA39B9}" destId="{DCB1B76F-B367-410A-A4E1-339A1B13895F}" srcOrd="3" destOrd="0" presId="urn:microsoft.com/office/officeart/2005/8/layout/hierarchy2"/>
    <dgm:cxn modelId="{F33A9819-627E-4E3F-AD3C-70AABEE739F3}" type="presParOf" srcId="{DCB1B76F-B367-410A-A4E1-339A1B13895F}" destId="{EC3185B4-2F87-48D0-8E3F-DFE3D120FA3D}" srcOrd="0" destOrd="0" presId="urn:microsoft.com/office/officeart/2005/8/layout/hierarchy2"/>
    <dgm:cxn modelId="{38E3E7A4-5F82-4E06-96A1-71D8543F7FB4}" type="presParOf" srcId="{DCB1B76F-B367-410A-A4E1-339A1B13895F}" destId="{3A6797FE-456A-49C2-90D3-A55F74AF0AD9}" srcOrd="1" destOrd="0" presId="urn:microsoft.com/office/officeart/2005/8/layout/hierarchy2"/>
    <dgm:cxn modelId="{023EA2CE-A4C5-466C-9A07-6270E0DDF997}" type="presParOf" srcId="{34B160EE-9B74-4A1E-AF37-48588CAA39B9}" destId="{E19A8883-481B-4649-B9E4-FDCB367AC5C8}" srcOrd="4" destOrd="0" presId="urn:microsoft.com/office/officeart/2005/8/layout/hierarchy2"/>
    <dgm:cxn modelId="{B05BE15C-FEEF-4439-9FB9-509498133A3E}" type="presParOf" srcId="{E19A8883-481B-4649-B9E4-FDCB367AC5C8}" destId="{04D59B89-0F9B-4CCE-B972-7DB3280151B7}" srcOrd="0" destOrd="0" presId="urn:microsoft.com/office/officeart/2005/8/layout/hierarchy2"/>
    <dgm:cxn modelId="{6B6885C4-31F5-402A-BA19-8D879363A672}" type="presParOf" srcId="{34B160EE-9B74-4A1E-AF37-48588CAA39B9}" destId="{C1CD9FD1-3D6D-4EBC-BA1C-9098FB5F0403}" srcOrd="5" destOrd="0" presId="urn:microsoft.com/office/officeart/2005/8/layout/hierarchy2"/>
    <dgm:cxn modelId="{4F6197C9-B435-42CD-BD8E-C8B25E78D560}" type="presParOf" srcId="{C1CD9FD1-3D6D-4EBC-BA1C-9098FB5F0403}" destId="{CA5F0D8B-E9D1-4D97-A3A5-485F329D5DCA}" srcOrd="0" destOrd="0" presId="urn:microsoft.com/office/officeart/2005/8/layout/hierarchy2"/>
    <dgm:cxn modelId="{35B77AC7-50F4-4E2F-9099-29D9DD2A6B96}" type="presParOf" srcId="{C1CD9FD1-3D6D-4EBC-BA1C-9098FB5F0403}" destId="{2A31EE99-3B6C-489E-8ED1-EEADDC226FA1}" srcOrd="1" destOrd="0" presId="urn:microsoft.com/office/officeart/2005/8/layout/hierarchy2"/>
    <dgm:cxn modelId="{AF74C7D0-D0AF-4158-9E61-C7CB78E98908}" type="presParOf" srcId="{34B160EE-9B74-4A1E-AF37-48588CAA39B9}" destId="{F71235EB-A36D-4EFE-BC18-74DE4EE936C0}" srcOrd="6" destOrd="0" presId="urn:microsoft.com/office/officeart/2005/8/layout/hierarchy2"/>
    <dgm:cxn modelId="{5B20487C-CB60-4F98-9E79-B8DE19E1385E}" type="presParOf" srcId="{F71235EB-A36D-4EFE-BC18-74DE4EE936C0}" destId="{E045B4F2-8031-48CB-9056-50F110B531FF}" srcOrd="0" destOrd="0" presId="urn:microsoft.com/office/officeart/2005/8/layout/hierarchy2"/>
    <dgm:cxn modelId="{8459891A-DE50-40D5-9CF6-0944FAAACB1D}" type="presParOf" srcId="{34B160EE-9B74-4A1E-AF37-48588CAA39B9}" destId="{E13C518C-EED6-41AE-AE38-A0DFE02C54DD}" srcOrd="7" destOrd="0" presId="urn:microsoft.com/office/officeart/2005/8/layout/hierarchy2"/>
    <dgm:cxn modelId="{C9F3D614-53F1-4230-8578-3C83EE8C4013}" type="presParOf" srcId="{E13C518C-EED6-41AE-AE38-A0DFE02C54DD}" destId="{022A3CD3-D570-4BEF-A0B9-B6F118ABEEE4}" srcOrd="0" destOrd="0" presId="urn:microsoft.com/office/officeart/2005/8/layout/hierarchy2"/>
    <dgm:cxn modelId="{49F2F85B-D146-4B80-BE9B-18725BDAFED4}" type="presParOf" srcId="{E13C518C-EED6-41AE-AE38-A0DFE02C54DD}" destId="{D7D412A4-737D-47C3-9497-E77048981AE1}" srcOrd="1" destOrd="0" presId="urn:microsoft.com/office/officeart/2005/8/layout/hierarchy2"/>
    <dgm:cxn modelId="{336F0F50-EDFB-4866-B93B-CA26B5A6B508}" type="presParOf" srcId="{34B160EE-9B74-4A1E-AF37-48588CAA39B9}" destId="{501220D3-5AA7-4B98-882C-D9D45B84BB93}" srcOrd="8" destOrd="0" presId="urn:microsoft.com/office/officeart/2005/8/layout/hierarchy2"/>
    <dgm:cxn modelId="{4C8E429E-D663-4725-8DB1-48B7FB5F7E6E}" type="presParOf" srcId="{501220D3-5AA7-4B98-882C-D9D45B84BB93}" destId="{C04E8783-BB82-46E5-BEC7-8E28CD1EFD2E}" srcOrd="0" destOrd="0" presId="urn:microsoft.com/office/officeart/2005/8/layout/hierarchy2"/>
    <dgm:cxn modelId="{AD9C60BF-2E5E-4E06-AA84-8F31C1C89DFF}" type="presParOf" srcId="{34B160EE-9B74-4A1E-AF37-48588CAA39B9}" destId="{846A251F-D3AD-4D3D-B93C-5E35B6364533}" srcOrd="9" destOrd="0" presId="urn:microsoft.com/office/officeart/2005/8/layout/hierarchy2"/>
    <dgm:cxn modelId="{070C1346-B855-4DBE-AE20-C4D02E38BE69}" type="presParOf" srcId="{846A251F-D3AD-4D3D-B93C-5E35B6364533}" destId="{D1EEF9DB-03D4-4A12-A5E3-C8FFAB0AD514}" srcOrd="0" destOrd="0" presId="urn:microsoft.com/office/officeart/2005/8/layout/hierarchy2"/>
    <dgm:cxn modelId="{32731C3C-F3EB-4670-8711-191B9CE8F1C4}" type="presParOf" srcId="{846A251F-D3AD-4D3D-B93C-5E35B6364533}" destId="{6D57DE4E-38F7-44C4-9BE4-00C0F52BFBFC}" srcOrd="1" destOrd="0" presId="urn:microsoft.com/office/officeart/2005/8/layout/hierarchy2"/>
    <dgm:cxn modelId="{8669B3C7-83C6-4D7A-AA04-61288792453A}" type="presParOf" srcId="{34B160EE-9B74-4A1E-AF37-48588CAA39B9}" destId="{BF9BA7B2-7D8F-4068-9FB2-181BAC27E596}" srcOrd="10" destOrd="0" presId="urn:microsoft.com/office/officeart/2005/8/layout/hierarchy2"/>
    <dgm:cxn modelId="{2582ABBF-762E-4DE1-97CD-F92396BFFD15}" type="presParOf" srcId="{BF9BA7B2-7D8F-4068-9FB2-181BAC27E596}" destId="{8AC57263-E5E2-46AE-8E6D-918B72FF71BB}" srcOrd="0" destOrd="0" presId="urn:microsoft.com/office/officeart/2005/8/layout/hierarchy2"/>
    <dgm:cxn modelId="{6A13BDA9-90DA-4651-A25A-CB08F0F8DD4D}" type="presParOf" srcId="{34B160EE-9B74-4A1E-AF37-48588CAA39B9}" destId="{E5157C5D-9302-4B46-B00E-905007345571}" srcOrd="11" destOrd="0" presId="urn:microsoft.com/office/officeart/2005/8/layout/hierarchy2"/>
    <dgm:cxn modelId="{BF379C89-6F30-48A0-9A51-6E58A2690DA1}" type="presParOf" srcId="{E5157C5D-9302-4B46-B00E-905007345571}" destId="{D1095231-4899-433C-B24A-327E11BB8188}" srcOrd="0" destOrd="0" presId="urn:microsoft.com/office/officeart/2005/8/layout/hierarchy2"/>
    <dgm:cxn modelId="{8FF40B9F-A6CA-4059-88E9-945A925C3871}" type="presParOf" srcId="{E5157C5D-9302-4B46-B00E-905007345571}" destId="{C3117B06-9311-4C94-95F6-2E0B98296198}" srcOrd="1" destOrd="0" presId="urn:microsoft.com/office/officeart/2005/8/layout/hierarchy2"/>
    <dgm:cxn modelId="{4FD1A314-354A-4097-80CB-6DD70BB7E341}" type="presParOf" srcId="{34B160EE-9B74-4A1E-AF37-48588CAA39B9}" destId="{33FC35CB-4AFB-47CE-BC7D-79933BC7A763}" srcOrd="12" destOrd="0" presId="urn:microsoft.com/office/officeart/2005/8/layout/hierarchy2"/>
    <dgm:cxn modelId="{1C0D4B0B-B82C-4F59-9917-FE2F9BEC7A69}" type="presParOf" srcId="{33FC35CB-4AFB-47CE-BC7D-79933BC7A763}" destId="{3B7DA90A-C579-4EF0-A282-4162A31F4CBA}" srcOrd="0" destOrd="0" presId="urn:microsoft.com/office/officeart/2005/8/layout/hierarchy2"/>
    <dgm:cxn modelId="{594BA16F-8348-42A5-9663-940AE4A5B0FD}" type="presParOf" srcId="{34B160EE-9B74-4A1E-AF37-48588CAA39B9}" destId="{D21EA0B9-E7DA-4ED4-AEE9-37B41212B9BF}" srcOrd="13" destOrd="0" presId="urn:microsoft.com/office/officeart/2005/8/layout/hierarchy2"/>
    <dgm:cxn modelId="{E09D3D62-8405-4922-AF1C-BB15C5093526}" type="presParOf" srcId="{D21EA0B9-E7DA-4ED4-AEE9-37B41212B9BF}" destId="{1F9CF1FD-31FE-475F-B35E-3FB95A6D9493}" srcOrd="0" destOrd="0" presId="urn:microsoft.com/office/officeart/2005/8/layout/hierarchy2"/>
    <dgm:cxn modelId="{1A2D4314-3A18-49F9-B104-1DACCE06ABE6}" type="presParOf" srcId="{D21EA0B9-E7DA-4ED4-AEE9-37B41212B9BF}" destId="{9CDBAB97-FD9F-46AC-9A3C-1D6B0EE40559}" srcOrd="1" destOrd="0" presId="urn:microsoft.com/office/officeart/2005/8/layout/hierarchy2"/>
    <dgm:cxn modelId="{EE5E1296-6289-40BC-86DA-B0F6D1025030}" type="presParOf" srcId="{34B160EE-9B74-4A1E-AF37-48588CAA39B9}" destId="{FE7597F1-5743-422A-A635-94797F288549}" srcOrd="14" destOrd="0" presId="urn:microsoft.com/office/officeart/2005/8/layout/hierarchy2"/>
    <dgm:cxn modelId="{8622EB3E-FE21-4C75-B508-734E2DDB9E84}" type="presParOf" srcId="{FE7597F1-5743-422A-A635-94797F288549}" destId="{895B3445-5956-4F46-BE71-5524DD5CDDA8}" srcOrd="0" destOrd="0" presId="urn:microsoft.com/office/officeart/2005/8/layout/hierarchy2"/>
    <dgm:cxn modelId="{997273D6-9625-4C04-826E-9EBD7B2A8C79}" type="presParOf" srcId="{34B160EE-9B74-4A1E-AF37-48588CAA39B9}" destId="{4F230EB5-669F-4E15-8E56-48FE3A02EF34}" srcOrd="15" destOrd="0" presId="urn:microsoft.com/office/officeart/2005/8/layout/hierarchy2"/>
    <dgm:cxn modelId="{A74BA595-897B-4FD4-8434-40D85D4A5E0C}" type="presParOf" srcId="{4F230EB5-669F-4E15-8E56-48FE3A02EF34}" destId="{347F4817-F9CD-48FA-A71A-B2696D9FAB2F}" srcOrd="0" destOrd="0" presId="urn:microsoft.com/office/officeart/2005/8/layout/hierarchy2"/>
    <dgm:cxn modelId="{CAF396AA-66EF-4FF5-8527-C7E2939445CE}" type="presParOf" srcId="{4F230EB5-669F-4E15-8E56-48FE3A02EF34}" destId="{50483954-5B9D-4EA8-BE30-D239ED365133}" srcOrd="1" destOrd="0" presId="urn:microsoft.com/office/officeart/2005/8/layout/hierarchy2"/>
    <dgm:cxn modelId="{32DC52A3-DAF3-4E2E-A5BE-1F6E3C85AD48}" type="presParOf" srcId="{34B160EE-9B74-4A1E-AF37-48588CAA39B9}" destId="{0FCB1144-183E-4A4E-A277-82C327F60C4C}" srcOrd="16" destOrd="0" presId="urn:microsoft.com/office/officeart/2005/8/layout/hierarchy2"/>
    <dgm:cxn modelId="{9373019E-4BD6-44F1-903E-9EFC0F55024F}" type="presParOf" srcId="{0FCB1144-183E-4A4E-A277-82C327F60C4C}" destId="{EB1F3233-AE25-4BCF-A3D8-B4B88A617471}" srcOrd="0" destOrd="0" presId="urn:microsoft.com/office/officeart/2005/8/layout/hierarchy2"/>
    <dgm:cxn modelId="{8FAA5E56-ED46-4508-8556-ABAD79F280F6}" type="presParOf" srcId="{34B160EE-9B74-4A1E-AF37-48588CAA39B9}" destId="{F25F8B71-BA4F-4484-B90D-40118A3EEBE6}" srcOrd="17" destOrd="0" presId="urn:microsoft.com/office/officeart/2005/8/layout/hierarchy2"/>
    <dgm:cxn modelId="{18ED81BC-7ECA-4065-8535-8FAEE28CCF09}" type="presParOf" srcId="{F25F8B71-BA4F-4484-B90D-40118A3EEBE6}" destId="{83F570DE-AECE-416F-96B7-DD69F1B65928}" srcOrd="0" destOrd="0" presId="urn:microsoft.com/office/officeart/2005/8/layout/hierarchy2"/>
    <dgm:cxn modelId="{3E9774A9-E86F-4230-B440-9BEB2351C038}" type="presParOf" srcId="{F25F8B71-BA4F-4484-B90D-40118A3EEBE6}" destId="{CF44CCB1-4630-4BE7-9908-A305539CFA08}" srcOrd="1" destOrd="0" presId="urn:microsoft.com/office/officeart/2005/8/layout/hierarchy2"/>
    <dgm:cxn modelId="{D7F20351-370D-4094-ACFA-EFE3E0E13BDC}" type="presParOf" srcId="{34B160EE-9B74-4A1E-AF37-48588CAA39B9}" destId="{A80A36BF-67EF-4182-9569-8A5084FD7CDE}" srcOrd="18" destOrd="0" presId="urn:microsoft.com/office/officeart/2005/8/layout/hierarchy2"/>
    <dgm:cxn modelId="{C2A87B9F-DE56-45BD-A399-4CA02556A6CA}" type="presParOf" srcId="{A80A36BF-67EF-4182-9569-8A5084FD7CDE}" destId="{478AC5FE-BEAD-4040-8A02-9A3CE34A1330}" srcOrd="0" destOrd="0" presId="urn:microsoft.com/office/officeart/2005/8/layout/hierarchy2"/>
    <dgm:cxn modelId="{B7CF12BD-C957-4C15-8C7A-5F95CE9D0D34}" type="presParOf" srcId="{34B160EE-9B74-4A1E-AF37-48588CAA39B9}" destId="{C2FA2EC4-7492-4A5C-B1F9-630249539107}" srcOrd="19" destOrd="0" presId="urn:microsoft.com/office/officeart/2005/8/layout/hierarchy2"/>
    <dgm:cxn modelId="{A2B10628-190B-4DDD-8BE5-156F2AEE7754}" type="presParOf" srcId="{C2FA2EC4-7492-4A5C-B1F9-630249539107}" destId="{DBBEEBDA-EF93-4D24-B366-ADA6ED8EC7EA}" srcOrd="0" destOrd="0" presId="urn:microsoft.com/office/officeart/2005/8/layout/hierarchy2"/>
    <dgm:cxn modelId="{89A8CDD7-9056-4222-8215-19CFED0743D7}" type="presParOf" srcId="{C2FA2EC4-7492-4A5C-B1F9-630249539107}" destId="{4A95B8C9-07C5-41A6-A6D7-0DABAF96077B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55B622-EEFF-45DE-BB37-7EB8E1FEDA6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zh-TW" altLang="en-US"/>
        </a:p>
      </dgm:t>
    </dgm:pt>
    <dgm:pt modelId="{F711CECB-08B6-4FC0-A3AC-F7843CD8FE85}">
      <dgm:prSet custT="1"/>
      <dgm:spPr/>
      <dgm:t>
        <a:bodyPr/>
        <a:lstStyle/>
        <a:p>
          <a:r>
            <a:rPr lang="en-US" sz="1500" b="1"/>
            <a:t>6.1 Plan Schedule Management </a:t>
          </a:r>
          <a:endParaRPr lang="zh-TW" sz="1500"/>
        </a:p>
      </dgm:t>
    </dgm:pt>
    <dgm:pt modelId="{29DB1E4F-BD32-4668-9A87-1123EAACCC73}" type="parTrans" cxnId="{310604E9-DF9D-4082-8799-A7940151497F}">
      <dgm:prSet/>
      <dgm:spPr/>
      <dgm:t>
        <a:bodyPr/>
        <a:lstStyle/>
        <a:p>
          <a:endParaRPr lang="zh-TW" altLang="en-US" sz="1500"/>
        </a:p>
      </dgm:t>
    </dgm:pt>
    <dgm:pt modelId="{D02DDDDB-EFDE-42FD-AD4D-7D4F2023A497}" type="sibTrans" cxnId="{310604E9-DF9D-4082-8799-A7940151497F}">
      <dgm:prSet/>
      <dgm:spPr/>
      <dgm:t>
        <a:bodyPr/>
        <a:lstStyle/>
        <a:p>
          <a:endParaRPr lang="zh-TW" altLang="en-US" sz="1500"/>
        </a:p>
      </dgm:t>
    </dgm:pt>
    <dgm:pt modelId="{D96BEDD4-7C37-4D1C-84CE-3771D8D2A909}">
      <dgm:prSet custT="1"/>
      <dgm:spPr/>
      <dgm:t>
        <a:bodyPr/>
        <a:lstStyle/>
        <a:p>
          <a:r>
            <a:rPr lang="en-US" sz="1500" b="1"/>
            <a:t>6.2 Define Activities</a:t>
          </a:r>
          <a:endParaRPr lang="zh-TW" sz="1500"/>
        </a:p>
      </dgm:t>
    </dgm:pt>
    <dgm:pt modelId="{8BF9A1B5-B19E-4146-9C5B-744C09527530}" type="parTrans" cxnId="{231D72C9-ED46-42EB-9C58-D0B9079F8AE9}">
      <dgm:prSet/>
      <dgm:spPr/>
      <dgm:t>
        <a:bodyPr/>
        <a:lstStyle/>
        <a:p>
          <a:endParaRPr lang="zh-TW" altLang="en-US" sz="1500"/>
        </a:p>
      </dgm:t>
    </dgm:pt>
    <dgm:pt modelId="{81E762EC-5566-4D4D-A87C-CA49CCFB97EC}" type="sibTrans" cxnId="{231D72C9-ED46-42EB-9C58-D0B9079F8AE9}">
      <dgm:prSet/>
      <dgm:spPr/>
      <dgm:t>
        <a:bodyPr/>
        <a:lstStyle/>
        <a:p>
          <a:endParaRPr lang="zh-TW" altLang="en-US" sz="1500"/>
        </a:p>
      </dgm:t>
    </dgm:pt>
    <dgm:pt modelId="{26F931E0-81A2-47BA-BAE7-1FAB8C447924}">
      <dgm:prSet custT="1"/>
      <dgm:spPr/>
      <dgm:t>
        <a:bodyPr/>
        <a:lstStyle/>
        <a:p>
          <a:r>
            <a:rPr lang="en-US" sz="1500" b="1"/>
            <a:t>6.3 Sequence Activities</a:t>
          </a:r>
          <a:endParaRPr lang="zh-TW" sz="1500"/>
        </a:p>
      </dgm:t>
    </dgm:pt>
    <dgm:pt modelId="{BD84E445-B5EF-4F6B-A5AB-4A12F7A6CB41}" type="parTrans" cxnId="{7A6017D0-8603-49C4-A501-D46C7EBED09C}">
      <dgm:prSet/>
      <dgm:spPr/>
      <dgm:t>
        <a:bodyPr/>
        <a:lstStyle/>
        <a:p>
          <a:endParaRPr lang="zh-TW" altLang="en-US" sz="1500"/>
        </a:p>
      </dgm:t>
    </dgm:pt>
    <dgm:pt modelId="{B897028C-2199-48B7-A72A-C42D4CCD04A9}" type="sibTrans" cxnId="{7A6017D0-8603-49C4-A501-D46C7EBED09C}">
      <dgm:prSet/>
      <dgm:spPr/>
      <dgm:t>
        <a:bodyPr/>
        <a:lstStyle/>
        <a:p>
          <a:endParaRPr lang="zh-TW" altLang="en-US" sz="1500"/>
        </a:p>
      </dgm:t>
    </dgm:pt>
    <dgm:pt modelId="{78812116-AE99-408D-82E0-A0B311F30257}">
      <dgm:prSet custT="1"/>
      <dgm:spPr/>
      <dgm:t>
        <a:bodyPr/>
        <a:lstStyle/>
        <a:p>
          <a:r>
            <a:rPr lang="en-US" sz="1500" b="1"/>
            <a:t>6.4 Estimate Activity Durations </a:t>
          </a:r>
          <a:endParaRPr lang="zh-TW" sz="1500"/>
        </a:p>
      </dgm:t>
    </dgm:pt>
    <dgm:pt modelId="{9898ECE6-037C-4F31-9F14-10751D778698}" type="parTrans" cxnId="{E4EE5726-9C07-45ED-8D67-5D1F45255345}">
      <dgm:prSet/>
      <dgm:spPr/>
      <dgm:t>
        <a:bodyPr/>
        <a:lstStyle/>
        <a:p>
          <a:endParaRPr lang="zh-TW" altLang="en-US" sz="1500"/>
        </a:p>
      </dgm:t>
    </dgm:pt>
    <dgm:pt modelId="{FCA419DA-E165-461E-AC4D-1905BF50D07C}" type="sibTrans" cxnId="{E4EE5726-9C07-45ED-8D67-5D1F45255345}">
      <dgm:prSet/>
      <dgm:spPr/>
      <dgm:t>
        <a:bodyPr/>
        <a:lstStyle/>
        <a:p>
          <a:endParaRPr lang="zh-TW" altLang="en-US" sz="1500"/>
        </a:p>
      </dgm:t>
    </dgm:pt>
    <dgm:pt modelId="{07FBD96D-6B6C-40C0-BF1C-ADEA5D4DD2E2}">
      <dgm:prSet custT="1"/>
      <dgm:spPr/>
      <dgm:t>
        <a:bodyPr/>
        <a:lstStyle/>
        <a:p>
          <a:r>
            <a:rPr lang="en-US" sz="1500" b="1"/>
            <a:t>6.5 Develop Schedule </a:t>
          </a:r>
          <a:endParaRPr lang="zh-TW" sz="1500"/>
        </a:p>
      </dgm:t>
    </dgm:pt>
    <dgm:pt modelId="{4710FC65-BB17-4AB2-A2E1-25023142767B}" type="parTrans" cxnId="{463E7E83-82DD-474A-897E-A69116606E54}">
      <dgm:prSet/>
      <dgm:spPr/>
      <dgm:t>
        <a:bodyPr/>
        <a:lstStyle/>
        <a:p>
          <a:endParaRPr lang="zh-TW" altLang="en-US" sz="1500"/>
        </a:p>
      </dgm:t>
    </dgm:pt>
    <dgm:pt modelId="{EB62F455-E02E-4A55-AEFE-4A2E8EBCC92C}" type="sibTrans" cxnId="{463E7E83-82DD-474A-897E-A69116606E54}">
      <dgm:prSet/>
      <dgm:spPr/>
      <dgm:t>
        <a:bodyPr/>
        <a:lstStyle/>
        <a:p>
          <a:endParaRPr lang="zh-TW" altLang="en-US" sz="1500"/>
        </a:p>
      </dgm:t>
    </dgm:pt>
    <dgm:pt modelId="{4986BD07-96F6-4C90-8A04-B1261364B689}">
      <dgm:prSet custT="1"/>
      <dgm:spPr/>
      <dgm:t>
        <a:bodyPr/>
        <a:lstStyle/>
        <a:p>
          <a:r>
            <a:rPr lang="en-US" sz="1500" b="1"/>
            <a:t>6.6 Control Schedule</a:t>
          </a:r>
          <a:endParaRPr lang="zh-TW" sz="1500"/>
        </a:p>
      </dgm:t>
    </dgm:pt>
    <dgm:pt modelId="{A3CFCB4B-94B3-4044-8318-B06261B25468}" type="parTrans" cxnId="{2E733EDA-64E2-40BF-97C6-35E3F253268A}">
      <dgm:prSet/>
      <dgm:spPr/>
      <dgm:t>
        <a:bodyPr/>
        <a:lstStyle/>
        <a:p>
          <a:endParaRPr lang="zh-TW" altLang="en-US" sz="1500"/>
        </a:p>
      </dgm:t>
    </dgm:pt>
    <dgm:pt modelId="{2428F598-5E46-4E7C-8687-66369B05964B}" type="sibTrans" cxnId="{2E733EDA-64E2-40BF-97C6-35E3F253268A}">
      <dgm:prSet/>
      <dgm:spPr/>
      <dgm:t>
        <a:bodyPr/>
        <a:lstStyle/>
        <a:p>
          <a:endParaRPr lang="zh-TW" altLang="en-US" sz="1500"/>
        </a:p>
      </dgm:t>
    </dgm:pt>
    <dgm:pt modelId="{E52DB56A-7E7E-4098-8E53-C14410192D97}" type="pres">
      <dgm:prSet presAssocID="{F055B622-EEFF-45DE-BB37-7EB8E1FEDA69}" presName="CompostProcess" presStyleCnt="0">
        <dgm:presLayoutVars>
          <dgm:dir/>
          <dgm:resizeHandles val="exact"/>
        </dgm:presLayoutVars>
      </dgm:prSet>
      <dgm:spPr/>
    </dgm:pt>
    <dgm:pt modelId="{3E2CD327-6DC8-4615-9279-24F4C4AF4D1A}" type="pres">
      <dgm:prSet presAssocID="{F055B622-EEFF-45DE-BB37-7EB8E1FEDA69}" presName="arrow" presStyleLbl="bgShp" presStyleIdx="0" presStyleCnt="1"/>
      <dgm:spPr/>
    </dgm:pt>
    <dgm:pt modelId="{C53F889E-630D-4B2B-8C6D-AD840398A078}" type="pres">
      <dgm:prSet presAssocID="{F055B622-EEFF-45DE-BB37-7EB8E1FEDA69}" presName="linearProcess" presStyleCnt="0"/>
      <dgm:spPr/>
    </dgm:pt>
    <dgm:pt modelId="{FE751C94-E6EA-4C8D-9980-83F84D669A0D}" type="pres">
      <dgm:prSet presAssocID="{F711CECB-08B6-4FC0-A3AC-F7843CD8FE85}" presName="textNode" presStyleLbl="node1" presStyleIdx="0" presStyleCnt="6">
        <dgm:presLayoutVars>
          <dgm:bulletEnabled val="1"/>
        </dgm:presLayoutVars>
      </dgm:prSet>
      <dgm:spPr/>
    </dgm:pt>
    <dgm:pt modelId="{4F00A15B-829D-499D-8E48-2A75BEC8BCC2}" type="pres">
      <dgm:prSet presAssocID="{D02DDDDB-EFDE-42FD-AD4D-7D4F2023A497}" presName="sibTrans" presStyleCnt="0"/>
      <dgm:spPr/>
    </dgm:pt>
    <dgm:pt modelId="{31BB69D2-9EEF-4D49-B39C-1FAEAE98B349}" type="pres">
      <dgm:prSet presAssocID="{D96BEDD4-7C37-4D1C-84CE-3771D8D2A909}" presName="textNode" presStyleLbl="node1" presStyleIdx="1" presStyleCnt="6">
        <dgm:presLayoutVars>
          <dgm:bulletEnabled val="1"/>
        </dgm:presLayoutVars>
      </dgm:prSet>
      <dgm:spPr/>
    </dgm:pt>
    <dgm:pt modelId="{E96E37D3-0CDB-4750-A9D6-AB74E4E16E30}" type="pres">
      <dgm:prSet presAssocID="{81E762EC-5566-4D4D-A87C-CA49CCFB97EC}" presName="sibTrans" presStyleCnt="0"/>
      <dgm:spPr/>
    </dgm:pt>
    <dgm:pt modelId="{983E2579-41F4-4FF9-967C-C388E8C39525}" type="pres">
      <dgm:prSet presAssocID="{26F931E0-81A2-47BA-BAE7-1FAB8C447924}" presName="textNode" presStyleLbl="node1" presStyleIdx="2" presStyleCnt="6">
        <dgm:presLayoutVars>
          <dgm:bulletEnabled val="1"/>
        </dgm:presLayoutVars>
      </dgm:prSet>
      <dgm:spPr/>
    </dgm:pt>
    <dgm:pt modelId="{849854AA-2913-445C-AE63-E35CC9E3BB76}" type="pres">
      <dgm:prSet presAssocID="{B897028C-2199-48B7-A72A-C42D4CCD04A9}" presName="sibTrans" presStyleCnt="0"/>
      <dgm:spPr/>
    </dgm:pt>
    <dgm:pt modelId="{3890A2B0-3050-457D-9064-6C43EBBD9F24}" type="pres">
      <dgm:prSet presAssocID="{78812116-AE99-408D-82E0-A0B311F30257}" presName="textNode" presStyleLbl="node1" presStyleIdx="3" presStyleCnt="6">
        <dgm:presLayoutVars>
          <dgm:bulletEnabled val="1"/>
        </dgm:presLayoutVars>
      </dgm:prSet>
      <dgm:spPr/>
    </dgm:pt>
    <dgm:pt modelId="{45DBB642-56F8-4984-8C43-D1BE55129B66}" type="pres">
      <dgm:prSet presAssocID="{FCA419DA-E165-461E-AC4D-1905BF50D07C}" presName="sibTrans" presStyleCnt="0"/>
      <dgm:spPr/>
    </dgm:pt>
    <dgm:pt modelId="{C66CAD4F-DC0C-4E80-8F75-0FF9978C4FF3}" type="pres">
      <dgm:prSet presAssocID="{07FBD96D-6B6C-40C0-BF1C-ADEA5D4DD2E2}" presName="textNode" presStyleLbl="node1" presStyleIdx="4" presStyleCnt="6">
        <dgm:presLayoutVars>
          <dgm:bulletEnabled val="1"/>
        </dgm:presLayoutVars>
      </dgm:prSet>
      <dgm:spPr/>
    </dgm:pt>
    <dgm:pt modelId="{74C6557A-E461-465A-A864-DCFDF0B685FF}" type="pres">
      <dgm:prSet presAssocID="{EB62F455-E02E-4A55-AEFE-4A2E8EBCC92C}" presName="sibTrans" presStyleCnt="0"/>
      <dgm:spPr/>
    </dgm:pt>
    <dgm:pt modelId="{2862B156-8D47-40FF-BDAE-CEA2322430BD}" type="pres">
      <dgm:prSet presAssocID="{4986BD07-96F6-4C90-8A04-B1261364B689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70FEBF0E-9019-472D-8F96-BE70EABFA526}" type="presOf" srcId="{07FBD96D-6B6C-40C0-BF1C-ADEA5D4DD2E2}" destId="{C66CAD4F-DC0C-4E80-8F75-0FF9978C4FF3}" srcOrd="0" destOrd="0" presId="urn:microsoft.com/office/officeart/2005/8/layout/hProcess9"/>
    <dgm:cxn modelId="{57F0AC24-6151-4E00-AB36-31EA74F1E983}" type="presOf" srcId="{26F931E0-81A2-47BA-BAE7-1FAB8C447924}" destId="{983E2579-41F4-4FF9-967C-C388E8C39525}" srcOrd="0" destOrd="0" presId="urn:microsoft.com/office/officeart/2005/8/layout/hProcess9"/>
    <dgm:cxn modelId="{E4EE5726-9C07-45ED-8D67-5D1F45255345}" srcId="{F055B622-EEFF-45DE-BB37-7EB8E1FEDA69}" destId="{78812116-AE99-408D-82E0-A0B311F30257}" srcOrd="3" destOrd="0" parTransId="{9898ECE6-037C-4F31-9F14-10751D778698}" sibTransId="{FCA419DA-E165-461E-AC4D-1905BF50D07C}"/>
    <dgm:cxn modelId="{71DDAA62-295A-4D24-B728-1F1D0A3FADF1}" type="presOf" srcId="{4986BD07-96F6-4C90-8A04-B1261364B689}" destId="{2862B156-8D47-40FF-BDAE-CEA2322430BD}" srcOrd="0" destOrd="0" presId="urn:microsoft.com/office/officeart/2005/8/layout/hProcess9"/>
    <dgm:cxn modelId="{797DAE59-5FAF-4FC6-AA81-F6DD939AF43F}" type="presOf" srcId="{78812116-AE99-408D-82E0-A0B311F30257}" destId="{3890A2B0-3050-457D-9064-6C43EBBD9F24}" srcOrd="0" destOrd="0" presId="urn:microsoft.com/office/officeart/2005/8/layout/hProcess9"/>
    <dgm:cxn modelId="{E8E2C080-E6CF-42E7-92F3-CB586EC4A24E}" type="presOf" srcId="{F055B622-EEFF-45DE-BB37-7EB8E1FEDA69}" destId="{E52DB56A-7E7E-4098-8E53-C14410192D97}" srcOrd="0" destOrd="0" presId="urn:microsoft.com/office/officeart/2005/8/layout/hProcess9"/>
    <dgm:cxn modelId="{463E7E83-82DD-474A-897E-A69116606E54}" srcId="{F055B622-EEFF-45DE-BB37-7EB8E1FEDA69}" destId="{07FBD96D-6B6C-40C0-BF1C-ADEA5D4DD2E2}" srcOrd="4" destOrd="0" parTransId="{4710FC65-BB17-4AB2-A2E1-25023142767B}" sibTransId="{EB62F455-E02E-4A55-AEFE-4A2E8EBCC92C}"/>
    <dgm:cxn modelId="{B33FCFC8-0A21-4048-9C23-49C9FD68B99C}" type="presOf" srcId="{F711CECB-08B6-4FC0-A3AC-F7843CD8FE85}" destId="{FE751C94-E6EA-4C8D-9980-83F84D669A0D}" srcOrd="0" destOrd="0" presId="urn:microsoft.com/office/officeart/2005/8/layout/hProcess9"/>
    <dgm:cxn modelId="{231D72C9-ED46-42EB-9C58-D0B9079F8AE9}" srcId="{F055B622-EEFF-45DE-BB37-7EB8E1FEDA69}" destId="{D96BEDD4-7C37-4D1C-84CE-3771D8D2A909}" srcOrd="1" destOrd="0" parTransId="{8BF9A1B5-B19E-4146-9C5B-744C09527530}" sibTransId="{81E762EC-5566-4D4D-A87C-CA49CCFB97EC}"/>
    <dgm:cxn modelId="{7A6017D0-8603-49C4-A501-D46C7EBED09C}" srcId="{F055B622-EEFF-45DE-BB37-7EB8E1FEDA69}" destId="{26F931E0-81A2-47BA-BAE7-1FAB8C447924}" srcOrd="2" destOrd="0" parTransId="{BD84E445-B5EF-4F6B-A5AB-4A12F7A6CB41}" sibTransId="{B897028C-2199-48B7-A72A-C42D4CCD04A9}"/>
    <dgm:cxn modelId="{2E733EDA-64E2-40BF-97C6-35E3F253268A}" srcId="{F055B622-EEFF-45DE-BB37-7EB8E1FEDA69}" destId="{4986BD07-96F6-4C90-8A04-B1261364B689}" srcOrd="5" destOrd="0" parTransId="{A3CFCB4B-94B3-4044-8318-B06261B25468}" sibTransId="{2428F598-5E46-4E7C-8687-66369B05964B}"/>
    <dgm:cxn modelId="{44C1F3DB-A312-48CA-84CD-057D4554A023}" type="presOf" srcId="{D96BEDD4-7C37-4D1C-84CE-3771D8D2A909}" destId="{31BB69D2-9EEF-4D49-B39C-1FAEAE98B349}" srcOrd="0" destOrd="0" presId="urn:microsoft.com/office/officeart/2005/8/layout/hProcess9"/>
    <dgm:cxn modelId="{310604E9-DF9D-4082-8799-A7940151497F}" srcId="{F055B622-EEFF-45DE-BB37-7EB8E1FEDA69}" destId="{F711CECB-08B6-4FC0-A3AC-F7843CD8FE85}" srcOrd="0" destOrd="0" parTransId="{29DB1E4F-BD32-4668-9A87-1123EAACCC73}" sibTransId="{D02DDDDB-EFDE-42FD-AD4D-7D4F2023A497}"/>
    <dgm:cxn modelId="{8A8DBCDE-0757-4197-8BDF-A146B75268DD}" type="presParOf" srcId="{E52DB56A-7E7E-4098-8E53-C14410192D97}" destId="{3E2CD327-6DC8-4615-9279-24F4C4AF4D1A}" srcOrd="0" destOrd="0" presId="urn:microsoft.com/office/officeart/2005/8/layout/hProcess9"/>
    <dgm:cxn modelId="{596D49F1-BC7A-40EE-BD98-E6776AB83F51}" type="presParOf" srcId="{E52DB56A-7E7E-4098-8E53-C14410192D97}" destId="{C53F889E-630D-4B2B-8C6D-AD840398A078}" srcOrd="1" destOrd="0" presId="urn:microsoft.com/office/officeart/2005/8/layout/hProcess9"/>
    <dgm:cxn modelId="{78B24A4A-0C45-42F6-88E8-0D14E2A97A48}" type="presParOf" srcId="{C53F889E-630D-4B2B-8C6D-AD840398A078}" destId="{FE751C94-E6EA-4C8D-9980-83F84D669A0D}" srcOrd="0" destOrd="0" presId="urn:microsoft.com/office/officeart/2005/8/layout/hProcess9"/>
    <dgm:cxn modelId="{88693E46-0F60-4141-9102-5E41843354BA}" type="presParOf" srcId="{C53F889E-630D-4B2B-8C6D-AD840398A078}" destId="{4F00A15B-829D-499D-8E48-2A75BEC8BCC2}" srcOrd="1" destOrd="0" presId="urn:microsoft.com/office/officeart/2005/8/layout/hProcess9"/>
    <dgm:cxn modelId="{B366AD90-D362-4EDD-B49D-C02E208EC02C}" type="presParOf" srcId="{C53F889E-630D-4B2B-8C6D-AD840398A078}" destId="{31BB69D2-9EEF-4D49-B39C-1FAEAE98B349}" srcOrd="2" destOrd="0" presId="urn:microsoft.com/office/officeart/2005/8/layout/hProcess9"/>
    <dgm:cxn modelId="{770CDDFD-F224-4B17-B866-2AA0136404B0}" type="presParOf" srcId="{C53F889E-630D-4B2B-8C6D-AD840398A078}" destId="{E96E37D3-0CDB-4750-A9D6-AB74E4E16E30}" srcOrd="3" destOrd="0" presId="urn:microsoft.com/office/officeart/2005/8/layout/hProcess9"/>
    <dgm:cxn modelId="{D5A196AE-AB27-4038-9434-B35CB849929C}" type="presParOf" srcId="{C53F889E-630D-4B2B-8C6D-AD840398A078}" destId="{983E2579-41F4-4FF9-967C-C388E8C39525}" srcOrd="4" destOrd="0" presId="urn:microsoft.com/office/officeart/2005/8/layout/hProcess9"/>
    <dgm:cxn modelId="{7F7E1E6C-0AAF-4B02-8EFD-8A6E2370A8A5}" type="presParOf" srcId="{C53F889E-630D-4B2B-8C6D-AD840398A078}" destId="{849854AA-2913-445C-AE63-E35CC9E3BB76}" srcOrd="5" destOrd="0" presId="urn:microsoft.com/office/officeart/2005/8/layout/hProcess9"/>
    <dgm:cxn modelId="{66257A88-235D-4646-8130-782615F3B234}" type="presParOf" srcId="{C53F889E-630D-4B2B-8C6D-AD840398A078}" destId="{3890A2B0-3050-457D-9064-6C43EBBD9F24}" srcOrd="6" destOrd="0" presId="urn:microsoft.com/office/officeart/2005/8/layout/hProcess9"/>
    <dgm:cxn modelId="{B06082C8-800E-4BA0-A27E-00F3C2CEFBC9}" type="presParOf" srcId="{C53F889E-630D-4B2B-8C6D-AD840398A078}" destId="{45DBB642-56F8-4984-8C43-D1BE55129B66}" srcOrd="7" destOrd="0" presId="urn:microsoft.com/office/officeart/2005/8/layout/hProcess9"/>
    <dgm:cxn modelId="{46E20FE8-FABF-4E06-952E-0E383C075A04}" type="presParOf" srcId="{C53F889E-630D-4B2B-8C6D-AD840398A078}" destId="{C66CAD4F-DC0C-4E80-8F75-0FF9978C4FF3}" srcOrd="8" destOrd="0" presId="urn:microsoft.com/office/officeart/2005/8/layout/hProcess9"/>
    <dgm:cxn modelId="{30ACBDEC-5C85-40F2-AA36-33B1DAD8E227}" type="presParOf" srcId="{C53F889E-630D-4B2B-8C6D-AD840398A078}" destId="{74C6557A-E461-465A-A864-DCFDF0B685FF}" srcOrd="9" destOrd="0" presId="urn:microsoft.com/office/officeart/2005/8/layout/hProcess9"/>
    <dgm:cxn modelId="{41BD72F0-0C68-4453-936D-9D97EB3B79B5}" type="presParOf" srcId="{C53F889E-630D-4B2B-8C6D-AD840398A078}" destId="{2862B156-8D47-40FF-BDAE-CEA2322430BD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CCF7B-1004-43F6-8C26-BAFA8800126F}">
      <dsp:nvSpPr>
        <dsp:cNvPr id="0" name=""/>
        <dsp:cNvSpPr/>
      </dsp:nvSpPr>
      <dsp:spPr>
        <a:xfrm>
          <a:off x="723900" y="1905000"/>
          <a:ext cx="2494211" cy="11920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10  Project Management            Knowledge Areas:</a:t>
          </a:r>
        </a:p>
      </dsp:txBody>
      <dsp:txXfrm>
        <a:off x="758813" y="1939913"/>
        <a:ext cx="2424385" cy="1122208"/>
      </dsp:txXfrm>
    </dsp:sp>
    <dsp:sp modelId="{77EAE3FA-F749-4FA6-B3C1-ECD907555879}">
      <dsp:nvSpPr>
        <dsp:cNvPr id="0" name=""/>
        <dsp:cNvSpPr/>
      </dsp:nvSpPr>
      <dsp:spPr>
        <a:xfrm rot="16739069">
          <a:off x="2247874" y="1357413"/>
          <a:ext cx="2299596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2299596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40182" y="1307837"/>
        <a:ext cx="114979" cy="114979"/>
      </dsp:txXfrm>
    </dsp:sp>
    <dsp:sp modelId="{A4B48DC5-0517-436F-9B5C-A5060C3FD865}">
      <dsp:nvSpPr>
        <dsp:cNvPr id="0" name=""/>
        <dsp:cNvSpPr/>
      </dsp:nvSpPr>
      <dsp:spPr>
        <a:xfrm>
          <a:off x="3577233" y="5185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 Scope Management</a:t>
          </a:r>
        </a:p>
      </dsp:txBody>
      <dsp:txXfrm>
        <a:off x="3590381" y="18333"/>
        <a:ext cx="4740370" cy="422605"/>
      </dsp:txXfrm>
    </dsp:sp>
    <dsp:sp modelId="{43B4396F-8749-4D51-B5DB-267BD9A97BF1}">
      <dsp:nvSpPr>
        <dsp:cNvPr id="0" name=""/>
        <dsp:cNvSpPr/>
      </dsp:nvSpPr>
      <dsp:spPr>
        <a:xfrm rot="16893822">
          <a:off x="2501918" y="1615531"/>
          <a:ext cx="1791508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1791508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52884" y="1578657"/>
        <a:ext cx="89575" cy="89575"/>
      </dsp:txXfrm>
    </dsp:sp>
    <dsp:sp modelId="{EC3185B4-2F87-48D0-8E3F-DFE3D120FA3D}">
      <dsp:nvSpPr>
        <dsp:cNvPr id="0" name=""/>
        <dsp:cNvSpPr/>
      </dsp:nvSpPr>
      <dsp:spPr>
        <a:xfrm>
          <a:off x="3577233" y="521422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 Schedule Management</a:t>
          </a:r>
        </a:p>
      </dsp:txBody>
      <dsp:txXfrm>
        <a:off x="3590381" y="534570"/>
        <a:ext cx="4740370" cy="422605"/>
      </dsp:txXfrm>
    </dsp:sp>
    <dsp:sp modelId="{E19A8883-481B-4649-B9E4-FDCB367AC5C8}">
      <dsp:nvSpPr>
        <dsp:cNvPr id="0" name=""/>
        <dsp:cNvSpPr/>
      </dsp:nvSpPr>
      <dsp:spPr>
        <a:xfrm rot="17169913">
          <a:off x="2752718" y="1873650"/>
          <a:ext cx="1289908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1289908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65424" y="1849315"/>
        <a:ext cx="64495" cy="64495"/>
      </dsp:txXfrm>
    </dsp:sp>
    <dsp:sp modelId="{CA5F0D8B-E9D1-4D97-A3A5-485F329D5DCA}">
      <dsp:nvSpPr>
        <dsp:cNvPr id="0" name=""/>
        <dsp:cNvSpPr/>
      </dsp:nvSpPr>
      <dsp:spPr>
        <a:xfrm>
          <a:off x="3577233" y="1037658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 Cost Management</a:t>
          </a:r>
        </a:p>
      </dsp:txBody>
      <dsp:txXfrm>
        <a:off x="3590381" y="1050806"/>
        <a:ext cx="4740370" cy="422605"/>
      </dsp:txXfrm>
    </dsp:sp>
    <dsp:sp modelId="{F71235EB-A36D-4EFE-BC18-74DE4EE936C0}">
      <dsp:nvSpPr>
        <dsp:cNvPr id="0" name=""/>
        <dsp:cNvSpPr/>
      </dsp:nvSpPr>
      <dsp:spPr>
        <a:xfrm rot="17785462">
          <a:off x="2994180" y="2131768"/>
          <a:ext cx="806984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806984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77498" y="2119507"/>
        <a:ext cx="40349" cy="40349"/>
      </dsp:txXfrm>
    </dsp:sp>
    <dsp:sp modelId="{022A3CD3-D570-4BEF-A0B9-B6F118ABEEE4}">
      <dsp:nvSpPr>
        <dsp:cNvPr id="0" name=""/>
        <dsp:cNvSpPr/>
      </dsp:nvSpPr>
      <dsp:spPr>
        <a:xfrm>
          <a:off x="3577233" y="1553894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 Quality Management</a:t>
          </a:r>
        </a:p>
      </dsp:txBody>
      <dsp:txXfrm>
        <a:off x="3590381" y="1567042"/>
        <a:ext cx="4740370" cy="422605"/>
      </dsp:txXfrm>
    </dsp:sp>
    <dsp:sp modelId="{501220D3-5AA7-4B98-882C-D9D45B84BB93}">
      <dsp:nvSpPr>
        <dsp:cNvPr id="0" name=""/>
        <dsp:cNvSpPr/>
      </dsp:nvSpPr>
      <dsp:spPr>
        <a:xfrm rot="19806486">
          <a:off x="3190559" y="2389886"/>
          <a:ext cx="414226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414226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87317" y="2387444"/>
        <a:ext cx="20711" cy="20711"/>
      </dsp:txXfrm>
    </dsp:sp>
    <dsp:sp modelId="{D1EEF9DB-03D4-4A12-A5E3-C8FFAB0AD514}">
      <dsp:nvSpPr>
        <dsp:cNvPr id="0" name=""/>
        <dsp:cNvSpPr/>
      </dsp:nvSpPr>
      <dsp:spPr>
        <a:xfrm>
          <a:off x="3577233" y="2070131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 Resource Management</a:t>
          </a:r>
        </a:p>
      </dsp:txBody>
      <dsp:txXfrm>
        <a:off x="3590381" y="2083279"/>
        <a:ext cx="4740370" cy="422605"/>
      </dsp:txXfrm>
    </dsp:sp>
    <dsp:sp modelId="{BF9BA7B2-7D8F-4068-9FB2-181BAC27E596}">
      <dsp:nvSpPr>
        <dsp:cNvPr id="0" name=""/>
        <dsp:cNvSpPr/>
      </dsp:nvSpPr>
      <dsp:spPr>
        <a:xfrm rot="2446986">
          <a:off x="3160531" y="2648004"/>
          <a:ext cx="474282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474282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85815" y="2644061"/>
        <a:ext cx="23714" cy="23714"/>
      </dsp:txXfrm>
    </dsp:sp>
    <dsp:sp modelId="{D1095231-4899-433C-B24A-327E11BB8188}">
      <dsp:nvSpPr>
        <dsp:cNvPr id="0" name=""/>
        <dsp:cNvSpPr/>
      </dsp:nvSpPr>
      <dsp:spPr>
        <a:xfrm>
          <a:off x="3577233" y="2586367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 Communications Management</a:t>
          </a:r>
        </a:p>
      </dsp:txBody>
      <dsp:txXfrm>
        <a:off x="3590381" y="2599515"/>
        <a:ext cx="4740370" cy="422605"/>
      </dsp:txXfrm>
    </dsp:sp>
    <dsp:sp modelId="{33FC35CB-4AFB-47CE-BC7D-79933BC7A763}">
      <dsp:nvSpPr>
        <dsp:cNvPr id="0" name=""/>
        <dsp:cNvSpPr/>
      </dsp:nvSpPr>
      <dsp:spPr>
        <a:xfrm rot="3990175">
          <a:off x="2947310" y="2906122"/>
          <a:ext cx="900724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900724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75154" y="2891518"/>
        <a:ext cx="45036" cy="45036"/>
      </dsp:txXfrm>
    </dsp:sp>
    <dsp:sp modelId="{1F9CF1FD-31FE-475F-B35E-3FB95A6D9493}">
      <dsp:nvSpPr>
        <dsp:cNvPr id="0" name=""/>
        <dsp:cNvSpPr/>
      </dsp:nvSpPr>
      <dsp:spPr>
        <a:xfrm>
          <a:off x="3577233" y="3102603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 Risk Management</a:t>
          </a:r>
        </a:p>
      </dsp:txBody>
      <dsp:txXfrm>
        <a:off x="3590381" y="3115751"/>
        <a:ext cx="4740370" cy="422605"/>
      </dsp:txXfrm>
    </dsp:sp>
    <dsp:sp modelId="{FE7597F1-5743-422A-A635-94797F288549}">
      <dsp:nvSpPr>
        <dsp:cNvPr id="0" name=""/>
        <dsp:cNvSpPr/>
      </dsp:nvSpPr>
      <dsp:spPr>
        <a:xfrm rot="4501290">
          <a:off x="2702930" y="3164241"/>
          <a:ext cx="1389483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1389483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62935" y="3137417"/>
        <a:ext cx="69474" cy="69474"/>
      </dsp:txXfrm>
    </dsp:sp>
    <dsp:sp modelId="{347F4817-F9CD-48FA-A71A-B2696D9FAB2F}">
      <dsp:nvSpPr>
        <dsp:cNvPr id="0" name=""/>
        <dsp:cNvSpPr/>
      </dsp:nvSpPr>
      <dsp:spPr>
        <a:xfrm>
          <a:off x="3577233" y="3618840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 Procurement Management</a:t>
          </a:r>
        </a:p>
      </dsp:txBody>
      <dsp:txXfrm>
        <a:off x="3590381" y="3631988"/>
        <a:ext cx="4740370" cy="422605"/>
      </dsp:txXfrm>
    </dsp:sp>
    <dsp:sp modelId="{0FCB1144-183E-4A4E-A277-82C327F60C4C}">
      <dsp:nvSpPr>
        <dsp:cNvPr id="0" name=""/>
        <dsp:cNvSpPr/>
      </dsp:nvSpPr>
      <dsp:spPr>
        <a:xfrm rot="4743809">
          <a:off x="2451228" y="3422359"/>
          <a:ext cx="1892887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1892887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50350" y="3382950"/>
        <a:ext cx="94644" cy="94644"/>
      </dsp:txXfrm>
    </dsp:sp>
    <dsp:sp modelId="{83F570DE-AECE-416F-96B7-DD69F1B65928}">
      <dsp:nvSpPr>
        <dsp:cNvPr id="0" name=""/>
        <dsp:cNvSpPr/>
      </dsp:nvSpPr>
      <dsp:spPr>
        <a:xfrm>
          <a:off x="3577233" y="4135076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 Stakeholder Management</a:t>
          </a:r>
        </a:p>
      </dsp:txBody>
      <dsp:txXfrm>
        <a:off x="3590381" y="4148224"/>
        <a:ext cx="4740370" cy="422605"/>
      </dsp:txXfrm>
    </dsp:sp>
    <dsp:sp modelId="{A80A36BF-67EF-4182-9569-8A5084FD7CDE}">
      <dsp:nvSpPr>
        <dsp:cNvPr id="0" name=""/>
        <dsp:cNvSpPr/>
      </dsp:nvSpPr>
      <dsp:spPr>
        <a:xfrm rot="4884036">
          <a:off x="2196799" y="3680477"/>
          <a:ext cx="2401746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2401746" y="79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337629" y="3628347"/>
        <a:ext cx="120087" cy="120087"/>
      </dsp:txXfrm>
    </dsp:sp>
    <dsp:sp modelId="{DBBEEBDA-EF93-4D24-B366-ADA6ED8EC7EA}">
      <dsp:nvSpPr>
        <dsp:cNvPr id="0" name=""/>
        <dsp:cNvSpPr/>
      </dsp:nvSpPr>
      <dsp:spPr>
        <a:xfrm>
          <a:off x="3577233" y="4651313"/>
          <a:ext cx="4766666" cy="448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Project Integration Management</a:t>
          </a:r>
        </a:p>
      </dsp:txBody>
      <dsp:txXfrm>
        <a:off x="3590381" y="4664461"/>
        <a:ext cx="4740370" cy="4226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CD327-6DC8-4615-9279-24F4C4AF4D1A}">
      <dsp:nvSpPr>
        <dsp:cNvPr id="0" name=""/>
        <dsp:cNvSpPr/>
      </dsp:nvSpPr>
      <dsp:spPr>
        <a:xfrm>
          <a:off x="575867" y="0"/>
          <a:ext cx="6526504" cy="377762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751C94-E6EA-4C8D-9980-83F84D669A0D}">
      <dsp:nvSpPr>
        <dsp:cNvPr id="0" name=""/>
        <dsp:cNvSpPr/>
      </dsp:nvSpPr>
      <dsp:spPr>
        <a:xfrm>
          <a:off x="93" y="1133286"/>
          <a:ext cx="1123617" cy="1511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6.1 Plan Schedule Management </a:t>
          </a:r>
          <a:endParaRPr lang="zh-TW" sz="1500" kern="1200"/>
        </a:p>
      </dsp:txBody>
      <dsp:txXfrm>
        <a:off x="54943" y="1188136"/>
        <a:ext cx="1013917" cy="1401348"/>
      </dsp:txXfrm>
    </dsp:sp>
    <dsp:sp modelId="{31BB69D2-9EEF-4D49-B39C-1FAEAE98B349}">
      <dsp:nvSpPr>
        <dsp:cNvPr id="0" name=""/>
        <dsp:cNvSpPr/>
      </dsp:nvSpPr>
      <dsp:spPr>
        <a:xfrm>
          <a:off x="1310980" y="1133286"/>
          <a:ext cx="1123617" cy="1511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6.2 Define Activities</a:t>
          </a:r>
          <a:endParaRPr lang="zh-TW" sz="1500" kern="1200"/>
        </a:p>
      </dsp:txBody>
      <dsp:txXfrm>
        <a:off x="1365830" y="1188136"/>
        <a:ext cx="1013917" cy="1401348"/>
      </dsp:txXfrm>
    </dsp:sp>
    <dsp:sp modelId="{983E2579-41F4-4FF9-967C-C388E8C39525}">
      <dsp:nvSpPr>
        <dsp:cNvPr id="0" name=""/>
        <dsp:cNvSpPr/>
      </dsp:nvSpPr>
      <dsp:spPr>
        <a:xfrm>
          <a:off x="2621867" y="1133286"/>
          <a:ext cx="1123617" cy="1511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6.3 Sequence Activities</a:t>
          </a:r>
          <a:endParaRPr lang="zh-TW" sz="1500" kern="1200"/>
        </a:p>
      </dsp:txBody>
      <dsp:txXfrm>
        <a:off x="2676717" y="1188136"/>
        <a:ext cx="1013917" cy="1401348"/>
      </dsp:txXfrm>
    </dsp:sp>
    <dsp:sp modelId="{3890A2B0-3050-457D-9064-6C43EBBD9F24}">
      <dsp:nvSpPr>
        <dsp:cNvPr id="0" name=""/>
        <dsp:cNvSpPr/>
      </dsp:nvSpPr>
      <dsp:spPr>
        <a:xfrm>
          <a:off x="3932754" y="1133286"/>
          <a:ext cx="1123617" cy="1511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6.4 Estimate Activity Durations </a:t>
          </a:r>
          <a:endParaRPr lang="zh-TW" sz="1500" kern="1200"/>
        </a:p>
      </dsp:txBody>
      <dsp:txXfrm>
        <a:off x="3987604" y="1188136"/>
        <a:ext cx="1013917" cy="1401348"/>
      </dsp:txXfrm>
    </dsp:sp>
    <dsp:sp modelId="{C66CAD4F-DC0C-4E80-8F75-0FF9978C4FF3}">
      <dsp:nvSpPr>
        <dsp:cNvPr id="0" name=""/>
        <dsp:cNvSpPr/>
      </dsp:nvSpPr>
      <dsp:spPr>
        <a:xfrm>
          <a:off x="5243641" y="1133286"/>
          <a:ext cx="1123617" cy="1511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6.5 Develop Schedule </a:t>
          </a:r>
          <a:endParaRPr lang="zh-TW" sz="1500" kern="1200"/>
        </a:p>
      </dsp:txBody>
      <dsp:txXfrm>
        <a:off x="5298491" y="1188136"/>
        <a:ext cx="1013917" cy="1401348"/>
      </dsp:txXfrm>
    </dsp:sp>
    <dsp:sp modelId="{2862B156-8D47-40FF-BDAE-CEA2322430BD}">
      <dsp:nvSpPr>
        <dsp:cNvPr id="0" name=""/>
        <dsp:cNvSpPr/>
      </dsp:nvSpPr>
      <dsp:spPr>
        <a:xfrm>
          <a:off x="6554528" y="1133286"/>
          <a:ext cx="1123617" cy="1511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6.6 Control Schedule</a:t>
          </a:r>
          <a:endParaRPr lang="zh-TW" sz="1500" kern="1200"/>
        </a:p>
      </dsp:txBody>
      <dsp:txXfrm>
        <a:off x="6609378" y="1188136"/>
        <a:ext cx="1013917" cy="1401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AE176-8C12-4768-885A-0BE4C348B9C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7E1FD-95B3-4752-8F6E-B5B03E953E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79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C6474-69E9-4583-852A-BA64E796C568}" type="datetimeFigureOut">
              <a:rPr lang="zh-TW" altLang="en-US" smtClean="0"/>
              <a:t>2024/4/21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0EB03-73C0-4F21-BF2C-F43E867473D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646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11C10-233D-DA48-A5CB-9365BBABB6B4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94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11C10-233D-DA48-A5CB-9365BBABB6B4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926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11C10-233D-DA48-A5CB-9365BBABB6B4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28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93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81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9920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759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384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188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0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82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3144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30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512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78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531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984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678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61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755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362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1098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56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311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908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1786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52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643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728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694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601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9246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0746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4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0960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655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454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7821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49269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2960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173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0611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195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4431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391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145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1146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14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654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2207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7179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325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5010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686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5805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165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5955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3263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35363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3966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1217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2278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9C9FF7E-57B2-43A2-BA09-B73DB1F96F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53650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1"/>
          <p:cNvSpPr txBox="1">
            <a:spLocks/>
          </p:cNvSpPr>
          <p:nvPr/>
        </p:nvSpPr>
        <p:spPr>
          <a:xfrm>
            <a:off x="5486400" y="6492875"/>
            <a:ext cx="1600200" cy="365125"/>
          </a:xfrm>
          <a:prstGeom prst="rect">
            <a:avLst/>
          </a:prstGeom>
        </p:spPr>
        <p:txBody>
          <a:bodyPr anchor="b"/>
          <a:lstStyle>
            <a:lvl1pPr algn="l">
              <a:buFontTx/>
              <a:buNone/>
              <a:defRPr smtClean="0"/>
            </a:lvl1pPr>
          </a:lstStyle>
          <a:p>
            <a:pPr>
              <a:defRPr/>
            </a:pPr>
            <a:r>
              <a:rPr lang="en-US" sz="1200" dirty="0">
                <a:latin typeface="+mn-lt"/>
              </a:rPr>
              <a:t>Copyright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>
          <a:xfrm>
            <a:off x="0" y="6492875"/>
            <a:ext cx="2590800" cy="365125"/>
          </a:xfrm>
        </p:spPr>
        <p:txBody>
          <a:bodyPr/>
          <a:lstStyle>
            <a:lvl1pPr algn="l"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588375" y="6492875"/>
            <a:ext cx="555625" cy="365125"/>
          </a:xfrm>
        </p:spPr>
        <p:txBody>
          <a:bodyPr/>
          <a:lstStyle>
            <a:lvl1pPr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D4FD9659-824B-46C0-8A9A-C90F38C1F82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74003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99675F-4A93-44A1-8896-452D54AE32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081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A903A5-3145-4C33-861E-F726013C41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872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F8D2C1-FDC8-4049-A2F1-36C9287BEF6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02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4590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D84499-56DB-4FF3-8D99-174F9EB9754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0907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FF443-6094-4853-B8BA-F1264293BE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3600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21D880-5042-48D3-9E9D-9C6275C0D5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95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A9D95BA-DBCE-4585-9D62-69E5B33609E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50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7716B-8CDB-4114-B58A-CD791D03641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2727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96A34-DE02-4C2F-B86D-63B07783C0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86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967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0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/>
            <a:fld id="{D57F1E4F-1CFF-5643-939E-217C01CDF565}" type="slidenum">
              <a:rPr lang="en-US" smtClean="0"/>
              <a:pPr defTabSz="457200"/>
              <a:t>‹#›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B0CBD1-B35B-4844-A292-5CAE636AA32A}"/>
              </a:ext>
            </a:extLst>
          </p:cNvPr>
          <p:cNvSpPr txBox="1"/>
          <p:nvPr userDrawn="1"/>
        </p:nvSpPr>
        <p:spPr>
          <a:xfrm>
            <a:off x="8007147" y="45355"/>
            <a:ext cx="114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Georgia" panose="02040502050405020303" pitchFamily="18" charset="0"/>
              </a:rPr>
              <a:t>Designed by: </a:t>
            </a:r>
            <a:r>
              <a:rPr lang="en-US" sz="1200" b="1" dirty="0">
                <a:latin typeface="Georgia" panose="02040502050405020303" pitchFamily="18" charset="0"/>
              </a:rPr>
              <a:t>@CelesteSPNg, 2024</a:t>
            </a:r>
            <a:endParaRPr lang="en-US" sz="12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90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/>
            <a:fld id="{D57F1E4F-1CFF-5643-939E-217C01CDF565}" type="slidenum">
              <a:rPr lang="en-US" smtClean="0"/>
              <a:pPr defTabSz="457200"/>
              <a:t>‹#›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0F2A5B-E5BF-4E62-9899-16AF329056BE}"/>
              </a:ext>
            </a:extLst>
          </p:cNvPr>
          <p:cNvSpPr txBox="1"/>
          <p:nvPr userDrawn="1"/>
        </p:nvSpPr>
        <p:spPr>
          <a:xfrm>
            <a:off x="8007147" y="45355"/>
            <a:ext cx="114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Georgia" panose="02040502050405020303" pitchFamily="18" charset="0"/>
              </a:rPr>
              <a:t>Designed by: </a:t>
            </a:r>
            <a:r>
              <a:rPr lang="en-US" sz="1200" b="1" dirty="0">
                <a:latin typeface="Georgia" panose="02040502050405020303" pitchFamily="18" charset="0"/>
              </a:rPr>
              <a:t>@CelesteSPNg, 2024</a:t>
            </a:r>
            <a:endParaRPr lang="en-US" sz="12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4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/>
            <a:fld id="{D57F1E4F-1CFF-5643-939E-217C01CDF565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entury Gothic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4/21/2024</a:t>
            </a:fld>
            <a:endParaRPr lang="en-US" dirty="0">
              <a:solidFill>
                <a:prstClr val="black">
                  <a:tint val="75000"/>
                </a:prst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latin typeface="Century Gothic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0746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F0DB9A2-6BF9-4BB6-B94C-EBCA4916974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01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ouplecooks.com/how-to-make-coffee-methods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projectmanagement.com/wikis/368763/3-Points-Estimating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medium.com/analytics-vidhya/normal-distribution-54eca3a63a7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martsheet.com/content/critical-path-templat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martsheet.com/content/critical-path-templat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martsheet.com/content/critical-path-templat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4.xml"/><Relationship Id="rId4" Type="http://schemas.openxmlformats.org/officeDocument/2006/relationships/hyperlink" Target="https://pm-training.net/resource-leveling-vs-resource-smoothing/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4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42.png"/><Relationship Id="rId11" Type="http://schemas.openxmlformats.org/officeDocument/2006/relationships/image" Target="../media/image46.jpg"/><Relationship Id="rId5" Type="http://schemas.openxmlformats.org/officeDocument/2006/relationships/image" Target="../media/image41.svg"/><Relationship Id="rId10" Type="http://schemas.openxmlformats.org/officeDocument/2006/relationships/hyperlink" Target="http://celesteng.mis.yzu.edu.tw/" TargetMode="External"/><Relationship Id="rId4" Type="http://schemas.openxmlformats.org/officeDocument/2006/relationships/image" Target="../media/image40.png"/><Relationship Id="rId9" Type="http://schemas.openxmlformats.org/officeDocument/2006/relationships/image" Target="../media/image45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6 – Project Schedule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2497" y="4945333"/>
            <a:ext cx="7266899" cy="1660740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Direct quotes from source</a:t>
            </a:r>
            <a:r>
              <a:rPr lang="en-US" dirty="0"/>
              <a:t>: PMI, 2017, “A guide to the project management body of knowledge (PMBOK guide),” </a:t>
            </a:r>
            <a:r>
              <a:rPr lang="en-US" b="1" dirty="0"/>
              <a:t>Sixth edition</a:t>
            </a:r>
            <a:r>
              <a:rPr lang="en-US" dirty="0"/>
              <a:t>, Newtown Square, PA: Project Management Institute, Inc. </a:t>
            </a:r>
          </a:p>
          <a:p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by: Celeste Ng, </a:t>
            </a:r>
          </a:p>
          <a:p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 updated: April, 2024</a:t>
            </a:r>
          </a:p>
        </p:txBody>
      </p:sp>
      <p:sp>
        <p:nvSpPr>
          <p:cNvPr id="4" name="文字方塊 1"/>
          <p:cNvSpPr txBox="1"/>
          <p:nvPr/>
        </p:nvSpPr>
        <p:spPr>
          <a:xfrm>
            <a:off x="6749143" y="4215027"/>
            <a:ext cx="1569660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dirty="0"/>
              <a:t>專案進度管理</a:t>
            </a:r>
          </a:p>
        </p:txBody>
      </p:sp>
    </p:spTree>
    <p:extLst>
      <p:ext uri="{BB962C8B-B14F-4D97-AF65-F5344CB8AC3E}">
        <p14:creationId xmlns:p14="http://schemas.microsoft.com/office/powerpoint/2010/main" val="1455837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140" y="-1"/>
            <a:ext cx="6634264" cy="106294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6.1 </a:t>
            </a:r>
            <a:r>
              <a:rPr lang="en-US" dirty="0"/>
              <a:t>Schedule management plan</a:t>
            </a:r>
            <a:r>
              <a:rPr lang="en-US" b="1" dirty="0"/>
              <a:t> contents:</a:t>
            </a:r>
            <a:r>
              <a:rPr lang="en-US" altLang="zh-TW" b="1" dirty="0"/>
              <a:t>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8" y="1198512"/>
            <a:ext cx="8711380" cy="5197823"/>
          </a:xfrm>
          <a:solidFill>
            <a:srgbClr val="92D050"/>
          </a:solidFill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Project schedule model development. </a:t>
            </a:r>
            <a:r>
              <a:rPr lang="en-US" dirty="0"/>
              <a:t>The scheduling </a:t>
            </a:r>
            <a:r>
              <a:rPr lang="en-US" dirty="0">
                <a:solidFill>
                  <a:srgbClr val="FF0000"/>
                </a:solidFill>
              </a:rPr>
              <a:t>methodology</a:t>
            </a:r>
            <a:r>
              <a:rPr lang="en-US" dirty="0"/>
              <a:t> and the scheduling </a:t>
            </a:r>
            <a:r>
              <a:rPr lang="en-US" dirty="0">
                <a:solidFill>
                  <a:srgbClr val="FF0000"/>
                </a:solidFill>
              </a:rPr>
              <a:t>tool</a:t>
            </a:r>
            <a:r>
              <a:rPr lang="en-US" dirty="0"/>
              <a:t> to be used </a:t>
            </a:r>
          </a:p>
          <a:p>
            <a:r>
              <a:rPr lang="en-US" b="1" dirty="0"/>
              <a:t>Level of accuracy. </a:t>
            </a:r>
            <a:r>
              <a:rPr lang="en-US" dirty="0"/>
              <a:t>The </a:t>
            </a:r>
            <a:r>
              <a:rPr lang="en-US" u="sng" dirty="0"/>
              <a:t>level of accuracy </a:t>
            </a:r>
            <a:r>
              <a:rPr lang="en-US" dirty="0"/>
              <a:t>… used in determining </a:t>
            </a:r>
            <a:r>
              <a:rPr lang="en-US" dirty="0">
                <a:solidFill>
                  <a:srgbClr val="FF0000"/>
                </a:solidFill>
              </a:rPr>
              <a:t>realistic activity duration </a:t>
            </a:r>
            <a:r>
              <a:rPr lang="en-US" dirty="0"/>
              <a:t>estimates and may include an amount for contingencies. (</a:t>
            </a:r>
            <a:r>
              <a: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用於確定實際活動持續時間估計</a:t>
            </a:r>
            <a:r>
              <a:rPr lang="en-US" dirty="0"/>
              <a:t>)</a:t>
            </a:r>
          </a:p>
          <a:p>
            <a:r>
              <a:rPr lang="en-US" b="1" dirty="0"/>
              <a:t>Units of measure. </a:t>
            </a:r>
            <a:r>
              <a:rPr lang="en-US" dirty="0"/>
              <a:t>Each </a:t>
            </a:r>
            <a:r>
              <a:rPr lang="en-US" u="sng" dirty="0"/>
              <a:t>unit of measurement</a:t>
            </a:r>
            <a:r>
              <a:rPr lang="zh-TW" altLang="en-US" dirty="0"/>
              <a:t>計量單位</a:t>
            </a:r>
            <a:r>
              <a:rPr lang="en-US" dirty="0"/>
              <a:t>(such as staff </a:t>
            </a:r>
            <a:r>
              <a:rPr lang="en-US" dirty="0">
                <a:solidFill>
                  <a:srgbClr val="FF0000"/>
                </a:solidFill>
              </a:rPr>
              <a:t>hours</a:t>
            </a:r>
            <a:r>
              <a:rPr lang="en-US" dirty="0"/>
              <a:t>, staff </a:t>
            </a:r>
            <a:r>
              <a:rPr lang="en-US" dirty="0">
                <a:solidFill>
                  <a:srgbClr val="FF0000"/>
                </a:solidFill>
              </a:rPr>
              <a:t>days</a:t>
            </a:r>
            <a:r>
              <a:rPr lang="en-US" dirty="0"/>
              <a:t>, or weeks for time measures) is defined for each of the resources.</a:t>
            </a:r>
          </a:p>
          <a:p>
            <a:r>
              <a:rPr lang="en-US" b="1" dirty="0"/>
              <a:t>Organizational procedures links. </a:t>
            </a:r>
            <a:r>
              <a:rPr lang="en-US" dirty="0"/>
              <a:t>The work breakdown structure (</a:t>
            </a:r>
            <a:r>
              <a:rPr lang="en-US" u="sng" dirty="0"/>
              <a:t>WBS</a:t>
            </a:r>
            <a:r>
              <a:rPr lang="en-US" dirty="0"/>
              <a:t>) … the </a:t>
            </a:r>
            <a:r>
              <a:rPr lang="en-US" dirty="0">
                <a:solidFill>
                  <a:srgbClr val="FF0000"/>
                </a:solidFill>
              </a:rPr>
              <a:t>framework</a:t>
            </a:r>
            <a:r>
              <a:rPr lang="en-US" dirty="0"/>
              <a:t> for the schedule management plan …</a:t>
            </a:r>
          </a:p>
          <a:p>
            <a:r>
              <a:rPr lang="en-US" b="1" dirty="0"/>
              <a:t>Project schedule model maintenance. </a:t>
            </a:r>
            <a:r>
              <a:rPr lang="en-US" dirty="0"/>
              <a:t>The process used to </a:t>
            </a:r>
            <a:r>
              <a:rPr lang="en-US" u="sng" dirty="0"/>
              <a:t>update the status and record progress </a:t>
            </a:r>
            <a:r>
              <a:rPr lang="en-US" dirty="0"/>
              <a:t>of the project in the schedule model .</a:t>
            </a:r>
          </a:p>
          <a:p>
            <a:r>
              <a:rPr lang="en-US" b="1" dirty="0"/>
              <a:t>Control thresholds</a:t>
            </a:r>
            <a:r>
              <a: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控制進度的門檻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閾值</a:t>
            </a:r>
            <a:r>
              <a:rPr lang="en-US" b="1" dirty="0"/>
              <a:t>.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Variance</a:t>
            </a:r>
            <a:r>
              <a:rPr lang="en-US" dirty="0"/>
              <a:t> thresholds for monitoring schedule performance may be specified to indicate an agreed-upon amount of variation to be allowed ... (</a:t>
            </a:r>
            <a:r>
              <a: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允許的變更量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b="1" dirty="0"/>
              <a:t>Rules of </a:t>
            </a:r>
            <a:r>
              <a:rPr lang="en-US" b="1" u="sng" dirty="0"/>
              <a:t>performance measurement</a:t>
            </a:r>
            <a:r>
              <a:rPr lang="en-US" b="1" dirty="0"/>
              <a:t>. </a:t>
            </a:r>
            <a:r>
              <a:rPr lang="en-US" dirty="0"/>
              <a:t>Earned value management</a:t>
            </a:r>
            <a:r>
              <a:rPr lang="zh-TW" altLang="en-US" dirty="0"/>
              <a:t>掙</a:t>
            </a:r>
            <a:r>
              <a:rPr lang="en-US" dirty="0" err="1"/>
              <a:t>Zhèng</a:t>
            </a:r>
            <a:r>
              <a:rPr lang="zh-TW" altLang="en-US" dirty="0"/>
              <a:t>值管理</a:t>
            </a:r>
            <a:r>
              <a:rPr lang="en-US" dirty="0"/>
              <a:t>(EVM) rules or other physical measurement rules of performance measurement are set. For example, the schedule management plan may specify:</a:t>
            </a:r>
          </a:p>
          <a:p>
            <a:pPr lvl="1"/>
            <a:r>
              <a:rPr lang="en-US" dirty="0"/>
              <a:t>Rules for establishing percent complete,</a:t>
            </a:r>
          </a:p>
          <a:p>
            <a:pPr lvl="1"/>
            <a:r>
              <a:rPr lang="en-US" dirty="0"/>
              <a:t>EVM techniques (e.g., baselines, fixed-formula, percent complete, etc.) to be employed (for more specific information, refer to the </a:t>
            </a:r>
            <a:r>
              <a:rPr lang="en-US" i="1" dirty="0"/>
              <a:t>Practice Standard for Earned Value Management </a:t>
            </a:r>
            <a:r>
              <a:rPr lang="en-US" dirty="0"/>
              <a:t>[17]), and</a:t>
            </a:r>
          </a:p>
          <a:p>
            <a:pPr lvl="1"/>
            <a:r>
              <a:rPr lang="en-US" dirty="0"/>
              <a:t>Schedule performance measurements such as schedule variance (SV) and schedule performance index (SPI) used to assess the magnitude of variation to the original schedule baseline.</a:t>
            </a:r>
          </a:p>
          <a:p>
            <a:r>
              <a:rPr lang="en-US" b="1" dirty="0"/>
              <a:t>Reporting formats</a:t>
            </a:r>
            <a:r>
              <a:rPr lang="zh-TW" altLang="en-US" dirty="0"/>
              <a:t>報告格式</a:t>
            </a:r>
            <a:r>
              <a:rPr lang="en-US" b="1" dirty="0"/>
              <a:t>. </a:t>
            </a:r>
            <a:r>
              <a:rPr lang="en-US" dirty="0"/>
              <a:t>The formats and frequency for the various schedule reports are defined.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72610" y="1414040"/>
            <a:ext cx="3197506" cy="15433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55248" y="1882815"/>
            <a:ext cx="16764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3673" y="2326511"/>
            <a:ext cx="1467092" cy="7716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89972" y="2820365"/>
            <a:ext cx="2676646" cy="9645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61036" y="3283352"/>
            <a:ext cx="3238017" cy="3858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91901" y="3740552"/>
            <a:ext cx="1467092" cy="7716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87080" y="4386805"/>
            <a:ext cx="3032567" cy="1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59106" y="6144228"/>
            <a:ext cx="1467092" cy="7716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00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204" y="1138135"/>
            <a:ext cx="3132307" cy="211090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6.1 </a:t>
            </a:r>
            <a:r>
              <a:rPr lang="en-US" dirty="0"/>
              <a:t>Schedule management plan</a:t>
            </a:r>
            <a:r>
              <a:rPr lang="en-US" b="1" dirty="0"/>
              <a:t> contents: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Outputs</a:t>
            </a:r>
            <a:endParaRPr lang="en-US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4046B841-4829-4E4E-9850-153B78F684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8740" y="747739"/>
            <a:ext cx="5160162" cy="611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520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145" y="-1"/>
            <a:ext cx="6138153" cy="113533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6.2 DEFINE ACTIVITIES (1):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ITTOs, Inputs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0" y="1205602"/>
            <a:ext cx="8711380" cy="1010060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/>
              <a:t>The key benefit of this process is that it </a:t>
            </a:r>
            <a:r>
              <a:rPr lang="en-US" u="sng" dirty="0"/>
              <a:t>decomposes work packages </a:t>
            </a:r>
            <a:r>
              <a:rPr lang="en-US" dirty="0"/>
              <a:t>into schedule activities that provide </a:t>
            </a:r>
            <a:r>
              <a:rPr lang="en-US" u="sng" dirty="0"/>
              <a:t>a basis for estimating</a:t>
            </a:r>
            <a:r>
              <a:rPr lang="zh-TW" altLang="en-US" dirty="0"/>
              <a:t>估算的基礎</a:t>
            </a:r>
            <a:r>
              <a:rPr lang="en-US" dirty="0"/>
              <a:t>, scheduling, executing, monitoring, and controlling the project work. (</a:t>
            </a:r>
            <a:r>
              <a: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分解工作包進入計劃活動，提供估算的基礎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575" y="2397065"/>
            <a:ext cx="8953500" cy="3571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4726" y="4656017"/>
            <a:ext cx="3374124" cy="1015663"/>
          </a:xfrm>
          <a:prstGeom prst="rect">
            <a:avLst/>
          </a:prstGeom>
          <a:solidFill>
            <a:srgbClr val="8FE2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000" b="1" dirty="0">
                <a:solidFill>
                  <a:prstClr val="black"/>
                </a:solidFill>
              </a:rPr>
              <a:t>Rolling wave planning </a:t>
            </a:r>
            <a:r>
              <a:rPr lang="en-US" sz="1000" dirty="0">
                <a:solidFill>
                  <a:prstClr val="black"/>
                </a:solidFill>
              </a:rPr>
              <a:t>is an </a:t>
            </a:r>
            <a:r>
              <a:rPr lang="en-US" sz="1000" dirty="0">
                <a:solidFill>
                  <a:srgbClr val="FF0000"/>
                </a:solidFill>
              </a:rPr>
              <a:t>iterative planning technique</a:t>
            </a:r>
            <a:r>
              <a:rPr lang="zh-TW" altLang="en-US" sz="1000" dirty="0">
                <a:solidFill>
                  <a:prstClr val="black"/>
                </a:solidFill>
              </a:rPr>
              <a:t>迭</a:t>
            </a:r>
            <a:r>
              <a:rPr lang="en-US" sz="1000" dirty="0" err="1">
                <a:solidFill>
                  <a:prstClr val="black"/>
                </a:solidFill>
              </a:rPr>
              <a:t>Dié</a:t>
            </a:r>
            <a:r>
              <a:rPr lang="zh-TW" altLang="en-US" sz="1000" dirty="0">
                <a:solidFill>
                  <a:prstClr val="black"/>
                </a:solidFill>
              </a:rPr>
              <a:t>代計劃技術</a:t>
            </a:r>
            <a:r>
              <a:rPr lang="en-US" sz="1000" dirty="0">
                <a:solidFill>
                  <a:prstClr val="black"/>
                </a:solidFill>
              </a:rPr>
              <a:t>in which the work to be accomplished in the near term is planned in detail, while work further in the future is planned at a higher level. It is a form of progressive elaboration</a:t>
            </a:r>
          </a:p>
          <a:p>
            <a:pPr defTabSz="457200"/>
            <a:r>
              <a:rPr lang="en-US" sz="1000" dirty="0">
                <a:solidFill>
                  <a:prstClr val="black"/>
                </a:solidFill>
              </a:rPr>
              <a:t>applicable to work packages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965896" y="1420837"/>
            <a:ext cx="2947181" cy="35173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Flowchart: Decision 9"/>
          <p:cNvSpPr/>
          <p:nvPr/>
        </p:nvSpPr>
        <p:spPr>
          <a:xfrm>
            <a:off x="140670" y="3687577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/>
          <p:cNvSpPr/>
          <p:nvPr/>
        </p:nvSpPr>
        <p:spPr>
          <a:xfrm>
            <a:off x="117520" y="4294210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cision 11"/>
          <p:cNvSpPr/>
          <p:nvPr/>
        </p:nvSpPr>
        <p:spPr>
          <a:xfrm>
            <a:off x="134883" y="4639522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ecision 12"/>
          <p:cNvSpPr/>
          <p:nvPr/>
        </p:nvSpPr>
        <p:spPr>
          <a:xfrm>
            <a:off x="2893851" y="3850262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Decision 13"/>
          <p:cNvSpPr/>
          <p:nvPr/>
        </p:nvSpPr>
        <p:spPr>
          <a:xfrm>
            <a:off x="5684758" y="3699188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71651F-393A-4C71-B845-79DDF07E5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20" y="4750978"/>
            <a:ext cx="2096891" cy="2036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807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6.2 DEFINE ACTIVITIES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1127ED-A959-40BE-8005-4DC105D73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360" y="762522"/>
            <a:ext cx="3081528" cy="6095478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9660DD-EBCD-4571-96EE-D7A1E47AF2C9}"/>
              </a:ext>
            </a:extLst>
          </p:cNvPr>
          <p:cNvSpPr txBox="1"/>
          <p:nvPr/>
        </p:nvSpPr>
        <p:spPr>
          <a:xfrm>
            <a:off x="2920999" y="1320801"/>
            <a:ext cx="1693333" cy="5078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sz="900" dirty="0"/>
              <a:t>Project charter, schedule management plan, scope baseline</a:t>
            </a:r>
            <a:endParaRPr lang="zh-TW" altLang="en-US" sz="9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1A8C666-ADBC-4A1D-9102-D1D4CF3D1BD5}"/>
              </a:ext>
            </a:extLst>
          </p:cNvPr>
          <p:cNvGrpSpPr/>
          <p:nvPr/>
        </p:nvGrpSpPr>
        <p:grpSpPr>
          <a:xfrm>
            <a:off x="5457216" y="1449404"/>
            <a:ext cx="1864614" cy="3248147"/>
            <a:chOff x="5457216" y="1449404"/>
            <a:chExt cx="1864614" cy="324814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2EFE034-E494-42BB-BE4F-E86B01B1AE9C}"/>
                </a:ext>
              </a:extLst>
            </p:cNvPr>
            <p:cNvSpPr txBox="1"/>
            <p:nvPr/>
          </p:nvSpPr>
          <p:spPr>
            <a:xfrm>
              <a:off x="5457217" y="1449404"/>
              <a:ext cx="1383712" cy="36933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zh-TW" dirty="0"/>
                <a:t>User stories</a:t>
              </a:r>
              <a:endParaRPr lang="zh-TW" alt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C9FF62C-DB3E-44F3-B39B-ACF0D170368C}"/>
                </a:ext>
              </a:extLst>
            </p:cNvPr>
            <p:cNvSpPr txBox="1"/>
            <p:nvPr/>
          </p:nvSpPr>
          <p:spPr>
            <a:xfrm>
              <a:off x="5457217" y="2813946"/>
              <a:ext cx="1864613" cy="36933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zh-TW" dirty="0"/>
                <a:t>Features/ Epics</a:t>
              </a:r>
              <a:endParaRPr lang="zh-TW" alt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1CFDD4-81BE-49F1-9425-771FE0FEF0BD}"/>
                </a:ext>
              </a:extLst>
            </p:cNvPr>
            <p:cNvSpPr txBox="1"/>
            <p:nvPr/>
          </p:nvSpPr>
          <p:spPr>
            <a:xfrm>
              <a:off x="5457216" y="4328219"/>
              <a:ext cx="1170513" cy="36933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zh-TW" dirty="0"/>
                <a:t>Activities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1876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6.2 DEFINE ACTIVITIES (2):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825" y="647341"/>
            <a:ext cx="7277100" cy="52999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825" y="4368276"/>
            <a:ext cx="2573520" cy="830997"/>
          </a:xfrm>
          <a:prstGeom prst="rect">
            <a:avLst/>
          </a:prstGeom>
          <a:solidFill>
            <a:srgbClr val="8FE2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prstClr val="black"/>
                </a:solidFill>
              </a:rPr>
              <a:t>Scope baseline. </a:t>
            </a:r>
            <a:r>
              <a:rPr lang="en-US" sz="1200" dirty="0">
                <a:solidFill>
                  <a:prstClr val="black"/>
                </a:solidFill>
              </a:rPr>
              <a:t>--- includes:</a:t>
            </a:r>
          </a:p>
          <a:p>
            <a:pPr defTabSz="457200"/>
            <a:r>
              <a:rPr lang="en-US" sz="1200" dirty="0">
                <a:solidFill>
                  <a:prstClr val="black"/>
                </a:solidFill>
              </a:rPr>
              <a:t>the project WBS, deliverables, constraints, and assumptions</a:t>
            </a:r>
          </a:p>
          <a:p>
            <a:pPr defTabSz="457200"/>
            <a:r>
              <a:rPr lang="en-US" sz="1200" dirty="0">
                <a:solidFill>
                  <a:prstClr val="black"/>
                </a:solidFill>
              </a:rPr>
              <a:t>[previously set]</a:t>
            </a:r>
          </a:p>
        </p:txBody>
      </p:sp>
      <p:sp>
        <p:nvSpPr>
          <p:cNvPr id="6" name="Flowchart: Decision 5"/>
          <p:cNvSpPr/>
          <p:nvPr/>
        </p:nvSpPr>
        <p:spPr>
          <a:xfrm>
            <a:off x="465392" y="2337325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684467" y="144146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/>
          <p:cNvSpPr/>
          <p:nvPr/>
        </p:nvSpPr>
        <p:spPr>
          <a:xfrm>
            <a:off x="390525" y="3934343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ecision 12"/>
          <p:cNvSpPr/>
          <p:nvPr/>
        </p:nvSpPr>
        <p:spPr>
          <a:xfrm>
            <a:off x="390525" y="408264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Decision 13"/>
          <p:cNvSpPr/>
          <p:nvPr/>
        </p:nvSpPr>
        <p:spPr>
          <a:xfrm>
            <a:off x="4882754" y="1560735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40765" y="2154803"/>
            <a:ext cx="1630017" cy="104162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0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877" y="0"/>
            <a:ext cx="6517532" cy="109534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6.3 SEQUENCE ACTIVITIES (1):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ITTOs, Inputs</a:t>
            </a:r>
            <a:r>
              <a:rPr lang="en-US" altLang="zh-TW" b="1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0" y="1107128"/>
            <a:ext cx="8711380" cy="862542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r>
              <a:rPr lang="en-US" dirty="0"/>
              <a:t>The key benefit of this process is that it </a:t>
            </a:r>
            <a:r>
              <a:rPr lang="en-US" u="sng" dirty="0"/>
              <a:t>defines the logical sequence of work</a:t>
            </a:r>
            <a:r>
              <a:rPr lang="zh-TW" altLang="en-US" dirty="0"/>
              <a:t>定義工作的邏輯順序</a:t>
            </a:r>
            <a:r>
              <a:rPr lang="en-US" dirty="0"/>
              <a:t>to obtain the greatest efficiency given all project constraints.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125" y="1969670"/>
            <a:ext cx="8905875" cy="4143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5284" y="5050788"/>
            <a:ext cx="2263232" cy="461665"/>
          </a:xfrm>
          <a:prstGeom prst="rect">
            <a:avLst/>
          </a:prstGeom>
          <a:solidFill>
            <a:srgbClr val="8FE2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prstClr val="black"/>
                </a:solidFill>
              </a:rPr>
              <a:t>Precedence Diagramming Method</a:t>
            </a:r>
            <a:r>
              <a:rPr lang="zh-TW" altLang="en-US" sz="1200" dirty="0">
                <a:solidFill>
                  <a:prstClr val="black"/>
                </a:solidFill>
              </a:rPr>
              <a:t>優先圖法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8" name="Flowchart: Decision 7"/>
          <p:cNvSpPr/>
          <p:nvPr/>
        </p:nvSpPr>
        <p:spPr>
          <a:xfrm>
            <a:off x="211009" y="3279614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215994" y="3858111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/>
          <p:cNvSpPr/>
          <p:nvPr/>
        </p:nvSpPr>
        <p:spPr>
          <a:xfrm>
            <a:off x="170053" y="4864605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/>
          <p:cNvSpPr/>
          <p:nvPr/>
        </p:nvSpPr>
        <p:spPr>
          <a:xfrm>
            <a:off x="181776" y="525615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141742" y="1378634"/>
            <a:ext cx="3235569" cy="7034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Flowchart: Decision 14"/>
          <p:cNvSpPr/>
          <p:nvPr/>
        </p:nvSpPr>
        <p:spPr>
          <a:xfrm>
            <a:off x="2908428" y="329234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Decision 15"/>
          <p:cNvSpPr/>
          <p:nvPr/>
        </p:nvSpPr>
        <p:spPr>
          <a:xfrm>
            <a:off x="5731141" y="329234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CD560A-D206-4AAF-9EF8-E4383259F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552" y="4868447"/>
            <a:ext cx="3279648" cy="826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308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6.3 SEQUENCE ACTIVITIES (2):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Inputs</a:t>
            </a:r>
            <a:r>
              <a:rPr lang="en-US" altLang="zh-TW" b="1" dirty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9615" y="741051"/>
            <a:ext cx="7243762" cy="5582827"/>
          </a:xfrm>
          <a:prstGeom prst="rect">
            <a:avLst/>
          </a:prstGeom>
        </p:spPr>
      </p:pic>
      <p:sp>
        <p:nvSpPr>
          <p:cNvPr id="6" name="Flowchart: Decision 5"/>
          <p:cNvSpPr/>
          <p:nvPr/>
        </p:nvSpPr>
        <p:spPr>
          <a:xfrm>
            <a:off x="1153594" y="972340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1129740" y="4621988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5558616" y="3127143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93990" y="2535012"/>
            <a:ext cx="1836751" cy="1058977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7E0E5E-3D96-4C35-AF73-A7385EF80B99}"/>
              </a:ext>
            </a:extLst>
          </p:cNvPr>
          <p:cNvSpPr txBox="1"/>
          <p:nvPr/>
        </p:nvSpPr>
        <p:spPr>
          <a:xfrm>
            <a:off x="7986101" y="5873595"/>
            <a:ext cx="2573520" cy="830997"/>
          </a:xfrm>
          <a:prstGeom prst="rect">
            <a:avLst/>
          </a:prstGeom>
          <a:solidFill>
            <a:srgbClr val="8FE2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prstClr val="black"/>
                </a:solidFill>
              </a:rPr>
              <a:t>Scope baseline. </a:t>
            </a:r>
            <a:r>
              <a:rPr lang="en-US" sz="1200" dirty="0">
                <a:solidFill>
                  <a:prstClr val="black"/>
                </a:solidFill>
              </a:rPr>
              <a:t>--- includes:</a:t>
            </a:r>
          </a:p>
          <a:p>
            <a:pPr defTabSz="457200"/>
            <a:r>
              <a:rPr lang="en-US" sz="1200" dirty="0">
                <a:solidFill>
                  <a:prstClr val="black"/>
                </a:solidFill>
              </a:rPr>
              <a:t>the project WBS, deliverables, constraints, and assumptions</a:t>
            </a:r>
          </a:p>
          <a:p>
            <a:pPr defTabSz="457200"/>
            <a:r>
              <a:rPr lang="en-US" sz="1200" dirty="0">
                <a:solidFill>
                  <a:prstClr val="black"/>
                </a:solidFill>
              </a:rPr>
              <a:t>[previously set]</a:t>
            </a:r>
          </a:p>
        </p:txBody>
      </p:sp>
    </p:spTree>
    <p:extLst>
      <p:ext uri="{BB962C8B-B14F-4D97-AF65-F5344CB8AC3E}">
        <p14:creationId xmlns:p14="http://schemas.microsoft.com/office/powerpoint/2010/main" val="114479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7" y="0"/>
            <a:ext cx="8905103" cy="71669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6.3 Precedence Diagramming Method</a:t>
            </a:r>
            <a:r>
              <a:rPr lang="zh-TW" altLang="en-US" dirty="0"/>
              <a:t>優先圖法 </a:t>
            </a:r>
            <a:r>
              <a:rPr lang="en-US" b="1" dirty="0"/>
              <a:t>(PDM) (1):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zh-TW" b="1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8" y="1617612"/>
            <a:ext cx="4839357" cy="4617817"/>
          </a:xfrm>
          <a:solidFill>
            <a:srgbClr val="92D050"/>
          </a:solidFill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The precedence diagramming method (PDM) is </a:t>
            </a:r>
          </a:p>
          <a:p>
            <a:pPr lvl="1"/>
            <a:r>
              <a:rPr lang="en-US" sz="1800" dirty="0"/>
              <a:t>A technique used for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constructing a schedule model </a:t>
            </a:r>
            <a:r>
              <a:rPr lang="en-US" sz="1800" dirty="0"/>
              <a:t>(</a:t>
            </a:r>
            <a:r>
              <a:rPr lang="zh-TW" altLang="en-US" sz="1800" dirty="0"/>
              <a:t>用於構建進度模型的技術</a:t>
            </a:r>
            <a:r>
              <a:rPr lang="en-US" sz="1800" dirty="0"/>
              <a:t>)</a:t>
            </a:r>
          </a:p>
          <a:p>
            <a:pPr lvl="1"/>
            <a:r>
              <a:rPr lang="en-US" sz="1800" u="sng" dirty="0"/>
              <a:t>Activities</a:t>
            </a:r>
            <a:r>
              <a:rPr lang="en-US" sz="1800" dirty="0"/>
              <a:t> are represented by </a:t>
            </a:r>
            <a:r>
              <a:rPr lang="en-US" sz="1800" dirty="0">
                <a:solidFill>
                  <a:srgbClr val="FF0000"/>
                </a:solidFill>
              </a:rPr>
              <a:t>nodes (</a:t>
            </a:r>
            <a:r>
              <a:rPr lang="zh-TW" altLang="en-US" sz="1800" dirty="0"/>
              <a:t>活動由節點表示</a:t>
            </a:r>
            <a:r>
              <a:rPr lang="en-US" sz="1800" dirty="0">
                <a:solidFill>
                  <a:srgbClr val="FF0000"/>
                </a:solidFill>
              </a:rPr>
              <a:t>)</a:t>
            </a:r>
            <a:endParaRPr lang="en-US" sz="1800" dirty="0"/>
          </a:p>
          <a:p>
            <a:pPr lvl="1"/>
            <a:r>
              <a:rPr lang="en-US" sz="1800" dirty="0"/>
              <a:t>Are </a:t>
            </a:r>
            <a:r>
              <a:rPr lang="en-US" sz="1800" u="sng" dirty="0"/>
              <a:t>graphically linked </a:t>
            </a:r>
            <a:r>
              <a:rPr lang="en-US" sz="1800" dirty="0"/>
              <a:t>by one or more </a:t>
            </a:r>
            <a:r>
              <a:rPr lang="en-US" sz="1800" dirty="0">
                <a:solidFill>
                  <a:srgbClr val="FF0000"/>
                </a:solidFill>
              </a:rPr>
              <a:t>logical relationships </a:t>
            </a:r>
            <a:r>
              <a:rPr lang="en-US" sz="1800" dirty="0"/>
              <a:t>to show the sequence in which the activities are to be performed.</a:t>
            </a:r>
          </a:p>
          <a:p>
            <a:pPr lvl="1"/>
            <a:r>
              <a:rPr lang="en-US" sz="1800" dirty="0"/>
              <a:t>A </a:t>
            </a:r>
            <a:r>
              <a:rPr lang="en-US" sz="1800" u="sng" dirty="0"/>
              <a:t>predecessor activity</a:t>
            </a:r>
            <a:r>
              <a:rPr lang="zh-TW" altLang="en-US" sz="1800" dirty="0"/>
              <a:t>前任活動</a:t>
            </a:r>
            <a:r>
              <a:rPr lang="en-US" sz="1800" dirty="0"/>
              <a:t>is an activity that logically comes before a </a:t>
            </a:r>
            <a:r>
              <a:rPr lang="en-US" sz="1800" u="sng" dirty="0"/>
              <a:t>dependent activity</a:t>
            </a:r>
            <a:r>
              <a:rPr lang="zh-TW" altLang="en-US" sz="1800" dirty="0"/>
              <a:t>相關活動</a:t>
            </a:r>
            <a:r>
              <a:rPr lang="en-US" sz="1800" dirty="0"/>
              <a:t>in a schedule.</a:t>
            </a:r>
          </a:p>
          <a:p>
            <a:pPr lvl="1"/>
            <a:r>
              <a:rPr lang="en-US" sz="1800" dirty="0"/>
              <a:t>A </a:t>
            </a:r>
            <a:r>
              <a:rPr lang="en-US" sz="1800" u="sng" dirty="0"/>
              <a:t>successor activity</a:t>
            </a:r>
            <a:r>
              <a:rPr lang="zh-TW" altLang="en-US" sz="1800" dirty="0"/>
              <a:t>後繼活動</a:t>
            </a:r>
            <a:r>
              <a:rPr lang="en-US" sz="1800" dirty="0"/>
              <a:t>is a dependent activity that logically comes </a:t>
            </a:r>
            <a:r>
              <a:rPr lang="en-US" sz="1800" u="sng" dirty="0"/>
              <a:t>after another activity</a:t>
            </a:r>
            <a:r>
              <a:rPr lang="en-US" sz="1800" dirty="0"/>
              <a:t> in a schedule.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159281" y="3003863"/>
            <a:ext cx="912935" cy="374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>
            <a:off x="1159281" y="3753006"/>
            <a:ext cx="1863957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62221" y="4502885"/>
            <a:ext cx="1915551" cy="6742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266402" y="5233035"/>
            <a:ext cx="1756836" cy="14705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404424" y="2447548"/>
            <a:ext cx="1005840" cy="13482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01F4817-FC7A-4B38-AF29-E62F546E5E9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3460" y="2467772"/>
            <a:ext cx="3809055" cy="28186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000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7" y="0"/>
            <a:ext cx="8905103" cy="71669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6.3 Precedence Diagramming Method</a:t>
            </a:r>
            <a:r>
              <a:rPr lang="zh-TW" altLang="en-US" dirty="0"/>
              <a:t>優先圖法</a:t>
            </a:r>
            <a:r>
              <a:rPr lang="en-US" b="1" dirty="0"/>
              <a:t>(PDM)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897" y="1350913"/>
            <a:ext cx="8711380" cy="4778722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r>
              <a:rPr lang="en-US" dirty="0"/>
              <a:t>The PDM includes </a:t>
            </a:r>
            <a:r>
              <a:rPr lang="en-US" dirty="0">
                <a:solidFill>
                  <a:srgbClr val="FF0000"/>
                </a:solidFill>
              </a:rPr>
              <a:t>four types of dependencies </a:t>
            </a:r>
            <a:r>
              <a:rPr lang="en-US" dirty="0"/>
              <a:t>or logical relationships. They are:</a:t>
            </a:r>
          </a:p>
          <a:p>
            <a:pPr lvl="1"/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Finish-to-start (FS). </a:t>
            </a:r>
            <a:r>
              <a:rPr lang="en-US" dirty="0"/>
              <a:t>A logical relationship in which a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successor activity cannot start</a:t>
            </a:r>
            <a:r>
              <a:rPr lang="en-US" dirty="0"/>
              <a:t> until a predecessor activity has finished. </a:t>
            </a:r>
          </a:p>
          <a:p>
            <a:pPr lvl="1"/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Finish-to-finish (FF)</a:t>
            </a:r>
            <a:r>
              <a:rPr lang="en-US" b="1" dirty="0"/>
              <a:t>. </a:t>
            </a:r>
            <a:r>
              <a:rPr lang="en-US" dirty="0"/>
              <a:t>A logical relationship in which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successor activity cannot finish </a:t>
            </a:r>
            <a:r>
              <a:rPr lang="en-US" dirty="0"/>
              <a:t>until a predecessor activity has finished. For example,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Start-to-start (SS)</a:t>
            </a:r>
            <a:r>
              <a:rPr lang="en-US" b="1" dirty="0"/>
              <a:t>. </a:t>
            </a:r>
            <a:r>
              <a:rPr lang="en-US" dirty="0"/>
              <a:t>A logical relationship in which a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successor activity cannot start</a:t>
            </a:r>
            <a:r>
              <a:rPr lang="en-US" dirty="0"/>
              <a:t> until a predecessor activity has started. For example</a:t>
            </a:r>
          </a:p>
          <a:p>
            <a:pPr lvl="1"/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Start-to-finish (SF)</a:t>
            </a:r>
            <a:r>
              <a:rPr lang="en-US" b="1" dirty="0"/>
              <a:t>. </a:t>
            </a:r>
            <a:r>
              <a:rPr lang="en-US" dirty="0"/>
              <a:t>A logical relationship in which a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successor activity cannot finish</a:t>
            </a:r>
            <a:r>
              <a:rPr lang="en-US" dirty="0"/>
              <a:t> until a predecessor activity has started.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1005169" y="1962279"/>
            <a:ext cx="1859951" cy="291189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5168" y="2874428"/>
            <a:ext cx="1859951" cy="291189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05168" y="4142771"/>
            <a:ext cx="1772866" cy="291189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05168" y="5361492"/>
            <a:ext cx="1859951" cy="291189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16ACCE-49C3-4E87-A98A-7D96C8D8237A}"/>
              </a:ext>
            </a:extLst>
          </p:cNvPr>
          <p:cNvSpPr txBox="1"/>
          <p:nvPr/>
        </p:nvSpPr>
        <p:spPr>
          <a:xfrm>
            <a:off x="245806" y="2478958"/>
            <a:ext cx="8711380" cy="32316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500" b="1" dirty="0">
                <a:solidFill>
                  <a:schemeClr val="tx1"/>
                </a:solidFill>
              </a:rPr>
              <a:t>Ex.: PC hardware is assembled (predecessor) </a:t>
            </a:r>
            <a:r>
              <a:rPr lang="en-US" altLang="zh-TW" sz="1500" b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en-US" altLang="zh-TW" sz="1500" b="1" dirty="0">
                <a:solidFill>
                  <a:schemeClr val="tx1"/>
                </a:solidFill>
              </a:rPr>
              <a:t>PC (successor) operating system is installed </a:t>
            </a:r>
            <a:endParaRPr lang="zh-TW" altLang="en-US" sz="1500" b="1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73C339-779B-4173-B0A4-690EDBD2B60D}"/>
              </a:ext>
            </a:extLst>
          </p:cNvPr>
          <p:cNvSpPr txBox="1"/>
          <p:nvPr/>
        </p:nvSpPr>
        <p:spPr>
          <a:xfrm>
            <a:off x="628162" y="3374223"/>
            <a:ext cx="7887675" cy="58477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500" b="1" dirty="0">
                <a:solidFill>
                  <a:schemeClr val="tx1"/>
                </a:solidFill>
              </a:rPr>
              <a:t>Ex.: </a:t>
            </a:r>
            <a:r>
              <a:rPr lang="en-US" altLang="zh-TW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writing a document </a:t>
            </a:r>
            <a:r>
              <a:rPr lang="en-US" altLang="zh-TW" sz="1600" dirty="0">
                <a:solidFill>
                  <a:schemeClr val="tx1"/>
                </a:solidFill>
              </a:rPr>
              <a:t>(predecessor) is required to finish before  ---- </a:t>
            </a:r>
            <a:r>
              <a:rPr lang="en-US" altLang="zh-TW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editing the documen</a:t>
            </a:r>
            <a:r>
              <a:rPr lang="en-US" altLang="zh-TW" sz="1600" dirty="0">
                <a:solidFill>
                  <a:schemeClr val="tx1"/>
                </a:solidFill>
              </a:rPr>
              <a:t>t (successor) can finish</a:t>
            </a:r>
            <a:endParaRPr lang="zh-TW" altLang="en-US" sz="1500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5D696-CE9C-44CA-B364-C4C6BC507BBB}"/>
              </a:ext>
            </a:extLst>
          </p:cNvPr>
          <p:cNvSpPr txBox="1"/>
          <p:nvPr/>
        </p:nvSpPr>
        <p:spPr>
          <a:xfrm>
            <a:off x="388751" y="4617733"/>
            <a:ext cx="8411671" cy="58477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500" b="1" dirty="0">
                <a:solidFill>
                  <a:schemeClr val="tx1"/>
                </a:solidFill>
              </a:rPr>
              <a:t>Ex.: </a:t>
            </a:r>
            <a:r>
              <a:rPr lang="en-US" altLang="zh-TW" sz="1600" dirty="0">
                <a:solidFill>
                  <a:schemeClr val="tx1"/>
                </a:solidFill>
              </a:rPr>
              <a:t>level </a:t>
            </a:r>
            <a:r>
              <a:rPr lang="en-US" altLang="zh-TW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concrete</a:t>
            </a:r>
            <a:r>
              <a:rPr lang="en-US" altLang="zh-TW" sz="1600" dirty="0">
                <a:solidFill>
                  <a:schemeClr val="tx1"/>
                </a:solidFill>
              </a:rPr>
              <a:t> (successor) </a:t>
            </a:r>
            <a:r>
              <a:rPr lang="en-US" altLang="zh-TW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 begin </a:t>
            </a:r>
            <a:r>
              <a:rPr lang="en-US" altLang="zh-TW" sz="1600" dirty="0">
                <a:solidFill>
                  <a:schemeClr val="tx1"/>
                </a:solidFill>
              </a:rPr>
              <a:t>until --- pour foundation (predecessor) begins</a:t>
            </a:r>
            <a:r>
              <a:rPr lang="zh-TW" altLang="en-US" sz="1600" dirty="0">
                <a:solidFill>
                  <a:schemeClr val="tx1"/>
                </a:solidFill>
              </a:rPr>
              <a:t>直到澆築基礎開始混凝土才能開始</a:t>
            </a:r>
            <a:endParaRPr lang="zh-TW" altLang="en-US" sz="1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7" y="0"/>
            <a:ext cx="8905103" cy="71669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6.3 Precedence Diagramming Method</a:t>
            </a:r>
            <a:r>
              <a:rPr lang="zh-TW" altLang="en-US" dirty="0"/>
              <a:t>優先圖法</a:t>
            </a:r>
            <a:r>
              <a:rPr lang="en-US" b="1" dirty="0"/>
              <a:t>(PDM)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897" y="1350912"/>
            <a:ext cx="3428228" cy="4706987"/>
          </a:xfrm>
          <a:solidFill>
            <a:srgbClr val="92D050"/>
          </a:solidFill>
        </p:spPr>
        <p:txBody>
          <a:bodyPr>
            <a:normAutofit fontScale="92500" lnSpcReduction="10000"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FS</a:t>
            </a:r>
            <a:r>
              <a:rPr lang="en-US" sz="1600" dirty="0"/>
              <a:t> is the </a:t>
            </a:r>
            <a:r>
              <a:rPr lang="en-US" sz="16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commonly used </a:t>
            </a:r>
            <a:r>
              <a:rPr lang="en-US" sz="1600" dirty="0"/>
              <a:t>type of precedence relationship. </a:t>
            </a:r>
          </a:p>
          <a:p>
            <a:r>
              <a:rPr lang="en-US" sz="1600" dirty="0"/>
              <a:t>The </a:t>
            </a:r>
            <a:r>
              <a:rPr lang="en-US" sz="1600" dirty="0">
                <a:solidFill>
                  <a:srgbClr val="FF0000"/>
                </a:solidFill>
              </a:rPr>
              <a:t>SF</a:t>
            </a:r>
            <a:r>
              <a:rPr lang="en-US" sz="1600" dirty="0"/>
              <a:t> relationship is </a:t>
            </a:r>
            <a:r>
              <a:rPr lang="en-US" sz="1600" b="1" u="sng" dirty="0">
                <a:solidFill>
                  <a:srgbClr val="7030A0"/>
                </a:solidFill>
              </a:rPr>
              <a:t>very rarely used</a:t>
            </a:r>
            <a:r>
              <a:rPr lang="en-US" sz="1600" dirty="0"/>
              <a:t>, but is included to present a complete list of the PDM relationship types.</a:t>
            </a:r>
          </a:p>
          <a:p>
            <a:r>
              <a:rPr lang="en-US" sz="1600" dirty="0"/>
              <a:t>Two activities </a:t>
            </a:r>
            <a:r>
              <a:rPr lang="en-US" sz="1600" u="sng" dirty="0"/>
              <a:t>can have </a:t>
            </a:r>
            <a:r>
              <a:rPr lang="en-US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logical relationships</a:t>
            </a:r>
            <a:r>
              <a:rPr lang="en-US" sz="1600" u="sng" dirty="0"/>
              <a:t> </a:t>
            </a:r>
            <a:r>
              <a:rPr lang="en-US" sz="1600" dirty="0"/>
              <a:t>at the same time (for example, </a:t>
            </a:r>
            <a:r>
              <a:rPr lang="en-US" sz="1600" dirty="0">
                <a:solidFill>
                  <a:srgbClr val="FF0000"/>
                </a:solidFill>
              </a:rPr>
              <a:t>SS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FF0000"/>
                </a:solidFill>
              </a:rPr>
              <a:t>FF</a:t>
            </a:r>
            <a:r>
              <a:rPr lang="en-US" sz="1600" dirty="0"/>
              <a:t>). Multiple relationships between the same activities 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not recommended</a:t>
            </a:r>
            <a:r>
              <a:rPr lang="en-US" sz="1600" dirty="0"/>
              <a:t>, so a decision has to be made to select the relationship with the highest impact. </a:t>
            </a:r>
          </a:p>
          <a:p>
            <a:r>
              <a:rPr lang="en-US" sz="1600" u="sng" dirty="0"/>
              <a:t>Closed loops</a:t>
            </a:r>
            <a:r>
              <a:rPr lang="zh-TW" altLang="en-US" sz="1600" dirty="0"/>
              <a:t>閉環</a:t>
            </a:r>
            <a:r>
              <a:rPr lang="en-US" sz="1600" dirty="0"/>
              <a:t>are also </a:t>
            </a:r>
            <a:r>
              <a:rPr lang="en-US" sz="1600" dirty="0">
                <a:solidFill>
                  <a:srgbClr val="FF0000"/>
                </a:solidFill>
              </a:rPr>
              <a:t>not recommended </a:t>
            </a:r>
            <a:r>
              <a:rPr lang="en-US" sz="1600" dirty="0"/>
              <a:t>in logical relationships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451447"/>
            <a:ext cx="5182515" cy="38349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127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20126-ACE9-485A-90B9-F66B2DE07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355"/>
            <a:ext cx="6589199" cy="1280890"/>
          </a:xfrm>
        </p:spPr>
        <p:txBody>
          <a:bodyPr/>
          <a:lstStyle/>
          <a:p>
            <a:r>
              <a:rPr lang="en-US" dirty="0"/>
              <a:t>Project Management Framework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C486D4A-D102-469D-AEE5-03CD0BDDB7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366293"/>
              </p:ext>
            </p:extLst>
          </p:nvPr>
        </p:nvGraphicFramePr>
        <p:xfrm>
          <a:off x="76200" y="1524000"/>
          <a:ext cx="9067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A46C9B4-6A60-4DF1-9944-C7C121CBA6A3}"/>
              </a:ext>
            </a:extLst>
          </p:cNvPr>
          <p:cNvSpPr/>
          <p:nvPr/>
        </p:nvSpPr>
        <p:spPr>
          <a:xfrm>
            <a:off x="4800600" y="815427"/>
            <a:ext cx="2659702" cy="43088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 process groups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6360BF-F602-4A94-BDA3-4F14E11CBD5C}"/>
              </a:ext>
            </a:extLst>
          </p:cNvPr>
          <p:cNvSpPr/>
          <p:nvPr/>
        </p:nvSpPr>
        <p:spPr>
          <a:xfrm>
            <a:off x="4084948" y="2054164"/>
            <a:ext cx="3922199" cy="572317"/>
          </a:xfrm>
          <a:prstGeom prst="rect">
            <a:avLst/>
          </a:prstGeom>
          <a:noFill/>
          <a:ln w="41275">
            <a:solidFill>
              <a:srgbClr val="666699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CE46B3-D686-4486-82C8-DAE2DD02DAB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5105400"/>
            <a:ext cx="4724400" cy="140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73F0AC-CEA8-4F8C-B59C-572638991961}"/>
              </a:ext>
            </a:extLst>
          </p:cNvPr>
          <p:cNvSpPr txBox="1"/>
          <p:nvPr/>
        </p:nvSpPr>
        <p:spPr>
          <a:xfrm>
            <a:off x="8007147" y="45355"/>
            <a:ext cx="114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Georgia" panose="02040502050405020303" pitchFamily="18" charset="0"/>
              </a:rPr>
              <a:t>Designed by: </a:t>
            </a:r>
            <a:r>
              <a:rPr lang="en-US" sz="1200" b="1" dirty="0">
                <a:latin typeface="Georgia" panose="02040502050405020303" pitchFamily="18" charset="0"/>
              </a:rPr>
              <a:t>@CelesteSPNg, 2024</a:t>
            </a:r>
            <a:endParaRPr lang="en-US" sz="12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45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7" y="0"/>
            <a:ext cx="8905103" cy="71669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6.3 Precedence Diagramming Method</a:t>
            </a:r>
            <a:r>
              <a:rPr lang="zh-TW" altLang="en-US" dirty="0"/>
              <a:t>優先圖法</a:t>
            </a:r>
            <a:r>
              <a:rPr lang="en-US" b="1" dirty="0"/>
              <a:t>(PDM)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3650" y="4061197"/>
            <a:ext cx="6742074" cy="230176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600" dirty="0">
                <a:solidFill>
                  <a:srgbClr val="FF0000"/>
                </a:solidFill>
              </a:rPr>
              <a:t>FS</a:t>
            </a:r>
            <a:r>
              <a:rPr lang="en-US" sz="2600" dirty="0"/>
              <a:t>: boil water, brew coffee</a:t>
            </a:r>
          </a:p>
          <a:p>
            <a:r>
              <a:rPr lang="en-US" sz="2600" dirty="0">
                <a:solidFill>
                  <a:srgbClr val="FF0000"/>
                </a:solidFill>
              </a:rPr>
              <a:t>SS</a:t>
            </a:r>
            <a:r>
              <a:rPr lang="en-US" altLang="zh-TW" sz="2600" dirty="0"/>
              <a:t>: boil water, prepare cups</a:t>
            </a:r>
            <a:r>
              <a:rPr lang="en-US" sz="2600" dirty="0"/>
              <a:t> </a:t>
            </a:r>
          </a:p>
          <a:p>
            <a:r>
              <a:rPr lang="en-US" altLang="zh-TW" sz="2600" dirty="0">
                <a:solidFill>
                  <a:srgbClr val="FF0000"/>
                </a:solidFill>
              </a:rPr>
              <a:t>SF</a:t>
            </a:r>
            <a:r>
              <a:rPr lang="en-US" altLang="zh-TW" sz="2600" dirty="0"/>
              <a:t>: (rare) boil water, brew coffee (???) </a:t>
            </a:r>
          </a:p>
          <a:p>
            <a:r>
              <a:rPr lang="en-US" altLang="zh-TW" sz="2600" dirty="0">
                <a:solidFill>
                  <a:srgbClr val="FF0000"/>
                </a:solidFill>
              </a:rPr>
              <a:t>FF</a:t>
            </a:r>
            <a:r>
              <a:rPr lang="en-US" altLang="zh-TW" sz="2600" dirty="0"/>
              <a:t>: commercial break, brew coffee</a:t>
            </a:r>
            <a:endParaRPr lang="en-US" sz="2600" dirty="0"/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746B902D-4EEA-4B30-AAC3-E0EA4299F228}"/>
              </a:ext>
            </a:extLst>
          </p:cNvPr>
          <p:cNvSpPr/>
          <p:nvPr/>
        </p:nvSpPr>
        <p:spPr>
          <a:xfrm>
            <a:off x="6451250" y="1022543"/>
            <a:ext cx="1904474" cy="612648"/>
          </a:xfrm>
          <a:prstGeom prst="wedgeEllipseCallout">
            <a:avLst>
              <a:gd name="adj1" fmla="val -60237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coffee time</a:t>
            </a:r>
            <a:endParaRPr lang="zh-TW" alt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0CDDC8-2762-4A06-BED1-17FE267B600B}"/>
              </a:ext>
            </a:extLst>
          </p:cNvPr>
          <p:cNvGrpSpPr/>
          <p:nvPr/>
        </p:nvGrpSpPr>
        <p:grpSpPr>
          <a:xfrm>
            <a:off x="3275367" y="716692"/>
            <a:ext cx="2832161" cy="3149950"/>
            <a:chOff x="3057803" y="605396"/>
            <a:chExt cx="2832161" cy="3149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517A0E8-A1FD-4D53-97A8-523115D2E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7803" y="605396"/>
              <a:ext cx="2832161" cy="3149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0A5103B-2CC8-444D-8565-69BD73D3DA0A}"/>
                </a:ext>
              </a:extLst>
            </p:cNvPr>
            <p:cNvSpPr/>
            <p:nvPr/>
          </p:nvSpPr>
          <p:spPr>
            <a:xfrm>
              <a:off x="3057803" y="3105834"/>
              <a:ext cx="738534" cy="6463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zh-TW" sz="600" dirty="0"/>
                <a:t>Photo credit: </a:t>
              </a:r>
              <a:r>
                <a:rPr lang="zh-TW" altLang="en-US" sz="600" dirty="0">
                  <a:hlinkClick r:id="rId3"/>
                </a:rPr>
                <a:t>https://www.acouplecooks.com/how-to-make-coffee-methods/</a:t>
              </a:r>
              <a:r>
                <a:rPr lang="zh-TW" altLang="en-US" sz="6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163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7" y="0"/>
            <a:ext cx="8905103" cy="71669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6.3 </a:t>
            </a:r>
            <a:r>
              <a:rPr lang="en-US" dirty="0"/>
              <a:t>DEPENDENCY DETERMINATION AND INTEGRATION </a:t>
            </a:r>
            <a:r>
              <a:rPr lang="en-US" b="1" dirty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35" y="1095376"/>
            <a:ext cx="8905103" cy="4924424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r>
              <a:rPr lang="en-US" b="1" dirty="0"/>
              <a:t>Dependencies</a:t>
            </a:r>
            <a:r>
              <a:rPr lang="zh-TW" altLang="en-US" dirty="0"/>
              <a:t>依賴關係</a:t>
            </a:r>
            <a:r>
              <a:rPr lang="en-US" dirty="0"/>
              <a:t>may be characterized by the following attributes: mandatory or discretionary, internal or external. </a:t>
            </a:r>
            <a:r>
              <a:rPr lang="en-US" b="1" dirty="0">
                <a:solidFill>
                  <a:srgbClr val="FF0000"/>
                </a:solidFill>
              </a:rPr>
              <a:t>FOUR </a:t>
            </a:r>
            <a:r>
              <a:rPr lang="en-US" b="1" dirty="0">
                <a:solidFill>
                  <a:schemeClr val="tx1"/>
                </a:solidFill>
              </a:rPr>
              <a:t>types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of </a:t>
            </a:r>
            <a:r>
              <a:rPr lang="en-US" b="1" dirty="0">
                <a:solidFill>
                  <a:srgbClr val="FF0000"/>
                </a:solidFill>
              </a:rPr>
              <a:t>dependencies</a:t>
            </a:r>
            <a:r>
              <a:rPr lang="en-US" dirty="0"/>
              <a:t> are</a:t>
            </a:r>
          </a:p>
          <a:p>
            <a:r>
              <a:rPr lang="en-US" b="1" dirty="0"/>
              <a:t>(1) Mandatory dependencies  </a:t>
            </a:r>
            <a:r>
              <a:rPr lang="zh-TW" altLang="en-US" dirty="0"/>
              <a:t>強制性的依賴關係</a:t>
            </a:r>
            <a:r>
              <a:rPr lang="en-US" b="1" dirty="0"/>
              <a:t>. </a:t>
            </a:r>
          </a:p>
          <a:p>
            <a:pPr lvl="1"/>
            <a:r>
              <a:rPr lang="en-US" dirty="0"/>
              <a:t>Mandatory dependencies are those that are </a:t>
            </a:r>
            <a:r>
              <a:rPr lang="en-US" dirty="0">
                <a:solidFill>
                  <a:srgbClr val="FF0000"/>
                </a:solidFill>
              </a:rPr>
              <a:t>legally or contractually required </a:t>
            </a:r>
            <a:r>
              <a:rPr lang="en-US" dirty="0"/>
              <a:t>or inherent in the nature of the work. (</a:t>
            </a:r>
            <a:r>
              <a:rPr lang="zh-TW" altLang="en-US" dirty="0"/>
              <a:t>法定的或者約定要求或固有工作性質的依賴關係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Mandatory dependencies often </a:t>
            </a:r>
            <a:r>
              <a:rPr lang="en-US" dirty="0">
                <a:solidFill>
                  <a:srgbClr val="FF0000"/>
                </a:solidFill>
              </a:rPr>
              <a:t>involve physical limitations</a:t>
            </a:r>
            <a:r>
              <a:rPr lang="en-US" dirty="0"/>
              <a:t>, … are sometimes referred to as </a:t>
            </a:r>
            <a:r>
              <a:rPr lang="en-US" u="sng" dirty="0"/>
              <a:t>hard logic </a:t>
            </a:r>
            <a:r>
              <a:rPr lang="en-US" dirty="0"/>
              <a:t>or hard dependencies.</a:t>
            </a:r>
          </a:p>
          <a:p>
            <a:pPr lvl="1"/>
            <a:endParaRPr lang="en-US" dirty="0"/>
          </a:p>
          <a:p>
            <a:r>
              <a:rPr lang="en-US" b="1" dirty="0"/>
              <a:t>(2) Discretionary dependencies </a:t>
            </a:r>
            <a:r>
              <a:rPr lang="zh-TW" altLang="en-US" dirty="0"/>
              <a:t>自由性的依賴關係</a:t>
            </a:r>
            <a:r>
              <a:rPr lang="en-US" b="1" dirty="0"/>
              <a:t>. </a:t>
            </a:r>
          </a:p>
          <a:p>
            <a:pPr lvl="1"/>
            <a:r>
              <a:rPr lang="en-US" dirty="0"/>
              <a:t>Discretionary dependencies are sometimes referred to as </a:t>
            </a:r>
            <a:r>
              <a:rPr lang="en-US" u="sng" dirty="0"/>
              <a:t>preferred logic</a:t>
            </a:r>
            <a:r>
              <a:rPr lang="en-US" dirty="0"/>
              <a:t>, preferential logic, or </a:t>
            </a:r>
            <a:r>
              <a:rPr lang="en-US" u="sng" dirty="0"/>
              <a:t>soft logic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Discretionary dependencies are established </a:t>
            </a:r>
            <a:r>
              <a:rPr lang="en-US" dirty="0">
                <a:solidFill>
                  <a:srgbClr val="FF0000"/>
                </a:solidFill>
              </a:rPr>
              <a:t>based on knowledge of best practices</a:t>
            </a:r>
            <a:r>
              <a:rPr lang="en-US" u="sng" dirty="0"/>
              <a:t> </a:t>
            </a:r>
            <a:r>
              <a:rPr lang="en-US" dirty="0"/>
              <a:t>within a particular application area or some unusual aspect of the project where a specific sequence is desired, even though there may be other acceptable sequences.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931975" y="1972729"/>
            <a:ext cx="2989386" cy="291189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94602" y="3850669"/>
            <a:ext cx="3174610" cy="291189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481907" y="3363761"/>
            <a:ext cx="1092590" cy="18756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892466" y="4656575"/>
            <a:ext cx="1092590" cy="18756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626357" y="2612798"/>
            <a:ext cx="2565009" cy="4689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42076" y="5040217"/>
            <a:ext cx="2565009" cy="4689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4152A0B-E928-4DC8-8FA9-AEDF69328A7D}"/>
              </a:ext>
            </a:extLst>
          </p:cNvPr>
          <p:cNvSpPr txBox="1"/>
          <p:nvPr/>
        </p:nvSpPr>
        <p:spPr>
          <a:xfrm>
            <a:off x="3574497" y="5472326"/>
            <a:ext cx="4867038" cy="33855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chemeClr val="tx1"/>
                </a:solidFill>
              </a:rPr>
              <a:t>Air conditioner installation &amp; curtain installation 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DA0898-BB31-478D-A905-8D0774C2AA84}"/>
              </a:ext>
            </a:extLst>
          </p:cNvPr>
          <p:cNvSpPr txBox="1"/>
          <p:nvPr/>
        </p:nvSpPr>
        <p:spPr>
          <a:xfrm>
            <a:off x="947646" y="3467096"/>
            <a:ext cx="5476179" cy="33855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chemeClr val="tx1"/>
                </a:solidFill>
              </a:rPr>
              <a:t>A prototype has to be built </a:t>
            </a:r>
            <a:r>
              <a:rPr lang="en-US" altLang="zh-TW" sz="1600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en-US" altLang="zh-TW" sz="1600" dirty="0">
                <a:solidFill>
                  <a:schemeClr val="tx1"/>
                </a:solidFill>
              </a:rPr>
              <a:t>before it can be tested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5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7" y="147714"/>
            <a:ext cx="8905103" cy="66732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6.3 </a:t>
            </a:r>
            <a:r>
              <a:rPr lang="en-US" dirty="0"/>
              <a:t>DEPENDENCY DETERMINATION AND INTEGRATION </a:t>
            </a:r>
            <a:r>
              <a:rPr lang="en-US" b="1" dirty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8" y="1402110"/>
            <a:ext cx="8711380" cy="4251267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b="1" dirty="0"/>
              <a:t>(3) </a:t>
            </a:r>
            <a:r>
              <a:rPr lang="en-US" sz="2000" b="1" dirty="0"/>
              <a:t>External dependencies   </a:t>
            </a:r>
            <a:r>
              <a:rPr lang="zh-TW" altLang="en-US" dirty="0"/>
              <a:t>外部的依賴關係</a:t>
            </a:r>
            <a:r>
              <a:rPr lang="en-US" b="1" dirty="0"/>
              <a:t>. </a:t>
            </a:r>
          </a:p>
          <a:p>
            <a:pPr lvl="1"/>
            <a:r>
              <a:rPr lang="en-US" sz="1800" dirty="0"/>
              <a:t>External dependencies involve a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relationship between</a:t>
            </a:r>
          </a:p>
          <a:p>
            <a:pPr lvl="2"/>
            <a:r>
              <a:rPr lang="en-US" sz="1800" dirty="0"/>
              <a:t>Project activities &amp; non-project activities. </a:t>
            </a:r>
          </a:p>
          <a:p>
            <a:pPr lvl="1"/>
            <a:r>
              <a:rPr lang="en-US" sz="1800" dirty="0"/>
              <a:t>These dependencies are </a:t>
            </a:r>
            <a:r>
              <a:rPr lang="en-US" sz="1800" dirty="0">
                <a:solidFill>
                  <a:srgbClr val="FF0000"/>
                </a:solidFill>
              </a:rPr>
              <a:t>usually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outside</a:t>
            </a:r>
            <a:r>
              <a:rPr lang="en-US" sz="1800" dirty="0">
                <a:solidFill>
                  <a:srgbClr val="FF0000"/>
                </a:solidFill>
              </a:rPr>
              <a:t> of the project team’s control</a:t>
            </a:r>
            <a:r>
              <a:rPr lang="en-US" sz="1800" dirty="0"/>
              <a:t>.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r>
              <a:rPr lang="en-US" sz="2000" b="1" dirty="0"/>
              <a:t>(4) Internal dependencies   </a:t>
            </a:r>
            <a:r>
              <a:rPr lang="zh-TW" altLang="en-US" dirty="0"/>
              <a:t>外部的依賴關係</a:t>
            </a:r>
            <a:r>
              <a:rPr lang="en-US" b="1" dirty="0"/>
              <a:t>. </a:t>
            </a:r>
          </a:p>
          <a:p>
            <a:pPr lvl="1"/>
            <a:r>
              <a:rPr lang="en-US" dirty="0"/>
              <a:t>Internal dependencies involve a </a:t>
            </a:r>
            <a:r>
              <a:rPr lang="en-US" u="sng" dirty="0"/>
              <a:t>precedence relationship between project activities</a:t>
            </a:r>
            <a:r>
              <a:rPr lang="en-US" dirty="0"/>
              <a:t> and are </a:t>
            </a:r>
            <a:r>
              <a:rPr lang="en-US" dirty="0">
                <a:solidFill>
                  <a:srgbClr val="FF0000"/>
                </a:solidFill>
              </a:rPr>
              <a:t>generally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inside</a:t>
            </a:r>
            <a:r>
              <a:rPr lang="en-US" dirty="0">
                <a:solidFill>
                  <a:srgbClr val="FF0000"/>
                </a:solidFill>
              </a:rPr>
              <a:t> the project team’s control</a:t>
            </a:r>
            <a:r>
              <a:rPr lang="en-US" dirty="0"/>
              <a:t>. 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512" y="6544050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118380" y="1450917"/>
            <a:ext cx="2945620" cy="364632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18380" y="3879787"/>
            <a:ext cx="2945620" cy="336135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757290" y="2612768"/>
            <a:ext cx="4105421" cy="17465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2955779" y="4856157"/>
            <a:ext cx="4105421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512ED0C-A7F0-4663-B011-C5CDE32ED519}"/>
              </a:ext>
            </a:extLst>
          </p:cNvPr>
          <p:cNvSpPr txBox="1"/>
          <p:nvPr/>
        </p:nvSpPr>
        <p:spPr>
          <a:xfrm>
            <a:off x="1546439" y="3044079"/>
            <a:ext cx="5514761" cy="58477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600" b="1" dirty="0">
                <a:solidFill>
                  <a:schemeClr val="tx1"/>
                </a:solidFill>
              </a:rPr>
              <a:t>Testing activity </a:t>
            </a:r>
            <a:r>
              <a:rPr lang="en-US" altLang="zh-TW" sz="1600" dirty="0">
                <a:solidFill>
                  <a:schemeClr val="tx1"/>
                </a:solidFill>
              </a:rPr>
              <a:t>in a </a:t>
            </a:r>
            <a:r>
              <a:rPr lang="en-US" altLang="zh-TW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</a:t>
            </a:r>
            <a:r>
              <a:rPr lang="en-US" altLang="zh-TW" sz="1600" dirty="0">
                <a:solidFill>
                  <a:schemeClr val="tx1"/>
                </a:solidFill>
              </a:rPr>
              <a:t> project dependent on ….</a:t>
            </a:r>
            <a:r>
              <a:rPr lang="en-US" altLang="zh-TW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zh-TW" sz="1600" dirty="0">
                <a:solidFill>
                  <a:schemeClr val="tx1"/>
                </a:solidFill>
              </a:rPr>
              <a:t>the </a:t>
            </a:r>
            <a:r>
              <a:rPr lang="en-US" altLang="zh-TW" sz="1600" b="1" dirty="0">
                <a:solidFill>
                  <a:schemeClr val="tx1"/>
                </a:solidFill>
              </a:rPr>
              <a:t>delivery of hardware (</a:t>
            </a:r>
            <a:r>
              <a:rPr lang="en-US" altLang="zh-TW" sz="1600" dirty="0">
                <a:solidFill>
                  <a:schemeClr val="tx1"/>
                </a:solidFill>
              </a:rPr>
              <a:t>from an external source)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38F73E-AFF8-45A2-A779-1EC1E582F596}"/>
              </a:ext>
            </a:extLst>
          </p:cNvPr>
          <p:cNvSpPr txBox="1"/>
          <p:nvPr/>
        </p:nvSpPr>
        <p:spPr>
          <a:xfrm>
            <a:off x="1118380" y="5054360"/>
            <a:ext cx="5514761" cy="33855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chemeClr val="tx1"/>
                </a:solidFill>
              </a:rPr>
              <a:t>Team cannot </a:t>
            </a:r>
            <a:r>
              <a:rPr lang="en-US" altLang="zh-TW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a machine </a:t>
            </a:r>
            <a:r>
              <a:rPr lang="en-US" altLang="zh-TW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until</a:t>
            </a:r>
            <a:r>
              <a:rPr lang="en-US" altLang="zh-TW" sz="1600" dirty="0">
                <a:solidFill>
                  <a:schemeClr val="tx1"/>
                </a:solidFill>
              </a:rPr>
              <a:t> they </a:t>
            </a:r>
            <a:r>
              <a:rPr lang="en-US" altLang="zh-TW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assemble it</a:t>
            </a:r>
            <a:endParaRPr lang="zh-TW" alt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862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7" y="0"/>
            <a:ext cx="8905103" cy="716692"/>
          </a:xfrm>
        </p:spPr>
        <p:txBody>
          <a:bodyPr>
            <a:normAutofit/>
          </a:bodyPr>
          <a:lstStyle/>
          <a:p>
            <a:r>
              <a:rPr lang="en-US" b="1" dirty="0"/>
              <a:t>6.3 </a:t>
            </a:r>
            <a:r>
              <a:rPr lang="en-US" dirty="0"/>
              <a:t>LEADS AND LAGS </a:t>
            </a:r>
            <a:r>
              <a:rPr lang="en-US" b="1" dirty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95376"/>
            <a:ext cx="3045897" cy="4391024"/>
          </a:xfrm>
          <a:solidFill>
            <a:srgbClr val="92D050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/>
              <a:t>A lead is</a:t>
            </a:r>
          </a:p>
          <a:p>
            <a:pPr lvl="1"/>
            <a:r>
              <a:rPr lang="en-US" dirty="0"/>
              <a:t>the amount of time a </a:t>
            </a:r>
            <a:r>
              <a:rPr lang="en-US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successor activity </a:t>
            </a:r>
            <a:r>
              <a:rPr lang="en-US" u="sng" dirty="0"/>
              <a:t>can be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advanced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with respect to a predecessor activity</a:t>
            </a:r>
            <a:r>
              <a:rPr lang="zh-TW" altLang="en-US" dirty="0"/>
              <a:t>後繼活動可以相對於前任活動提前的時間量</a:t>
            </a:r>
            <a:endParaRPr lang="en-US" altLang="zh-TW" dirty="0"/>
          </a:p>
          <a:p>
            <a:pPr lvl="1"/>
            <a:r>
              <a:rPr lang="en-US" dirty="0"/>
              <a:t>Lead is often represented as a </a:t>
            </a:r>
            <a:r>
              <a:rPr lang="en-US" b="1" dirty="0"/>
              <a:t>negative value </a:t>
            </a:r>
            <a:r>
              <a:rPr lang="en-US" dirty="0"/>
              <a:t>for lag in </a:t>
            </a:r>
            <a:r>
              <a:rPr lang="en-US" b="1" dirty="0"/>
              <a:t>scheduling software</a:t>
            </a:r>
          </a:p>
          <a:p>
            <a:r>
              <a:rPr lang="en-US" dirty="0"/>
              <a:t>A lag is </a:t>
            </a:r>
          </a:p>
          <a:p>
            <a:pPr lvl="1"/>
            <a:r>
              <a:rPr lang="en-US" dirty="0"/>
              <a:t>the amount of time a </a:t>
            </a:r>
            <a:r>
              <a:rPr lang="en-US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successor activity </a:t>
            </a:r>
            <a:r>
              <a:rPr lang="en-US" u="sng" dirty="0"/>
              <a:t>will be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delayed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with respect to a predecessor activity.</a:t>
            </a:r>
          </a:p>
          <a:p>
            <a:pPr lvl="1"/>
            <a:r>
              <a:rPr lang="en-US" dirty="0"/>
              <a:t>Lag is often represented as a </a:t>
            </a:r>
            <a:r>
              <a:rPr lang="en-US" b="1" dirty="0"/>
              <a:t>positive value</a:t>
            </a:r>
          </a:p>
          <a:p>
            <a:pPr lvl="1"/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553" y="940054"/>
            <a:ext cx="6071054" cy="4570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413468" y="1093108"/>
            <a:ext cx="644056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3469" y="3599095"/>
            <a:ext cx="532738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20E7A-CE45-4689-ADFA-C3F160233BB0}"/>
              </a:ext>
            </a:extLst>
          </p:cNvPr>
          <p:cNvSpPr txBox="1"/>
          <p:nvPr/>
        </p:nvSpPr>
        <p:spPr>
          <a:xfrm>
            <a:off x="6161165" y="285361"/>
            <a:ext cx="242085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dirty="0"/>
              <a:t>e.g. of “lead”: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FS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-2</a:t>
            </a:r>
            <a:endParaRPr lang="zh-TW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83DFAD-9A09-442F-A3B0-AFA5FEA859EF}"/>
              </a:ext>
            </a:extLst>
          </p:cNvPr>
          <p:cNvSpPr txBox="1"/>
          <p:nvPr/>
        </p:nvSpPr>
        <p:spPr>
          <a:xfrm>
            <a:off x="6534282" y="817387"/>
            <a:ext cx="2244525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dirty="0"/>
              <a:t>e.g. of “lag”: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FS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+2</a:t>
            </a:r>
            <a:endParaRPr lang="zh-TW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0347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6.4 ESTIMATE ACTIVITY DURATIONS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1" y="766161"/>
            <a:ext cx="8606604" cy="645472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dirty="0"/>
              <a:t>The key benefit of this process is that it </a:t>
            </a:r>
            <a:r>
              <a:rPr lang="en-US" u="sng" dirty="0"/>
              <a:t>provides the amount of time each activity</a:t>
            </a:r>
            <a:r>
              <a:rPr lang="en-US" dirty="0"/>
              <a:t> </a:t>
            </a:r>
            <a:r>
              <a:rPr lang="en-US" u="sng" dirty="0"/>
              <a:t>will take </a:t>
            </a:r>
            <a:r>
              <a:rPr lang="en-US" dirty="0"/>
              <a:t>to complete.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8675" y="1509200"/>
            <a:ext cx="7181850" cy="4523037"/>
          </a:xfrm>
          <a:prstGeom prst="rect">
            <a:avLst/>
          </a:prstGeom>
        </p:spPr>
      </p:pic>
      <p:sp>
        <p:nvSpPr>
          <p:cNvPr id="7" name="Flowchart: Decision 6"/>
          <p:cNvSpPr/>
          <p:nvPr/>
        </p:nvSpPr>
        <p:spPr>
          <a:xfrm>
            <a:off x="764633" y="2538195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/>
          <p:cNvSpPr/>
          <p:nvPr/>
        </p:nvSpPr>
        <p:spPr>
          <a:xfrm>
            <a:off x="790254" y="2996049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767725" y="4929541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/>
          <p:cNvSpPr/>
          <p:nvPr/>
        </p:nvSpPr>
        <p:spPr>
          <a:xfrm>
            <a:off x="759774" y="5271447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/>
          <p:cNvSpPr/>
          <p:nvPr/>
        </p:nvSpPr>
        <p:spPr>
          <a:xfrm>
            <a:off x="5214306" y="2552873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>
            <a:off x="3107618" y="2755141"/>
            <a:ext cx="136514" cy="496942"/>
          </a:xfrm>
          <a:prstGeom prst="leftBrace">
            <a:avLst/>
          </a:prstGeom>
          <a:ln w="15875"/>
          <a:effectLst>
            <a:glow rad="101600">
              <a:srgbClr val="00B0F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90254" y="1088897"/>
            <a:ext cx="8248971" cy="248195"/>
            <a:chOff x="790254" y="1088897"/>
            <a:chExt cx="8248971" cy="248195"/>
          </a:xfrm>
        </p:grpSpPr>
        <p:cxnSp>
          <p:nvCxnSpPr>
            <p:cNvPr id="13" name="Straight Connector 12"/>
            <p:cNvCxnSpPr>
              <a:endCxn id="3" idx="3"/>
            </p:cNvCxnSpPr>
            <p:nvPr/>
          </p:nvCxnSpPr>
          <p:spPr>
            <a:xfrm>
              <a:off x="5088151" y="1088897"/>
              <a:ext cx="3951074" cy="0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90254" y="1332411"/>
              <a:ext cx="1918112" cy="4681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416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6.4 ESTIMATE ACTIVITY DURATIONS (2)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1827" y="760625"/>
            <a:ext cx="6691959" cy="55436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00722" y="2854518"/>
            <a:ext cx="1271069" cy="668487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392133" y="868973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1431890" y="234791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/>
          <p:cNvSpPr/>
          <p:nvPr/>
        </p:nvSpPr>
        <p:spPr>
          <a:xfrm>
            <a:off x="1352376" y="4733307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5391639" y="2403575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1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6.4 ESTIMATE ACTIVITY DURATIONS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1" y="766160"/>
            <a:ext cx="8606604" cy="528716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Factors for consideration when estimating duration</a:t>
            </a:r>
            <a:r>
              <a:rPr lang="zh-TW" altLang="en-US" sz="2400" dirty="0"/>
              <a:t>估算時間考慮的因素</a:t>
            </a:r>
            <a:r>
              <a:rPr lang="en-US" sz="2200" dirty="0"/>
              <a:t>include:</a:t>
            </a:r>
          </a:p>
          <a:p>
            <a:r>
              <a:rPr lang="en-US" b="1" dirty="0"/>
              <a:t>Number of resources. </a:t>
            </a:r>
            <a:r>
              <a:rPr lang="en-US" dirty="0"/>
              <a:t>Increasing the number of resources to twice the original number of the resources </a:t>
            </a:r>
            <a:r>
              <a:rPr lang="en-US" u="sng" dirty="0"/>
              <a:t>does not always reduce the time </a:t>
            </a:r>
            <a:r>
              <a:rPr lang="en-US" dirty="0"/>
              <a:t>by half, as it </a:t>
            </a:r>
            <a:r>
              <a:rPr lang="en-US" b="1" dirty="0"/>
              <a:t>may increase extra duration</a:t>
            </a:r>
            <a:r>
              <a:rPr lang="en-US" dirty="0"/>
              <a:t> due to </a:t>
            </a:r>
          </a:p>
          <a:p>
            <a:pPr lvl="1"/>
            <a:r>
              <a:rPr lang="en-US" dirty="0"/>
              <a:t>Risk, </a:t>
            </a:r>
            <a:r>
              <a:rPr lang="en-US" dirty="0">
                <a:solidFill>
                  <a:srgbClr val="FF0000"/>
                </a:solidFill>
              </a:rPr>
              <a:t>knowledge transfer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learning curve </a:t>
            </a:r>
            <a:r>
              <a:rPr lang="zh-TW" altLang="en-US" dirty="0"/>
              <a:t>（學習曲線</a:t>
            </a:r>
            <a:r>
              <a:rPr lang="en-US" altLang="zh-TW" dirty="0"/>
              <a:t>-</a:t>
            </a:r>
            <a:r>
              <a:rPr lang="zh-TW" altLang="en-US" dirty="0"/>
              <a:t>表示獲得熟練技巧的進步過程需要花時間的</a:t>
            </a:r>
            <a:r>
              <a:rPr lang="en-US" altLang="zh-TW" dirty="0"/>
              <a:t>)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additional coordination</a:t>
            </a:r>
            <a:r>
              <a:rPr lang="en-US" dirty="0"/>
              <a:t>, and other factors involved.</a:t>
            </a:r>
          </a:p>
          <a:p>
            <a:r>
              <a:rPr lang="en-US" b="1" dirty="0"/>
              <a:t>Advances in technology.  </a:t>
            </a:r>
          </a:p>
          <a:p>
            <a:pPr lvl="1"/>
            <a:r>
              <a:rPr lang="en-US" dirty="0"/>
              <a:t>For example, an </a:t>
            </a:r>
            <a:r>
              <a:rPr lang="en-US" u="sng" dirty="0"/>
              <a:t>increase in the output </a:t>
            </a:r>
            <a:r>
              <a:rPr lang="en-US" dirty="0"/>
              <a:t>of a manufacturing plant may be achieved </a:t>
            </a:r>
            <a:r>
              <a:rPr lang="en-US" u="sng" dirty="0"/>
              <a:t>by procuring the </a:t>
            </a:r>
            <a:r>
              <a:rPr lang="en-US" dirty="0">
                <a:solidFill>
                  <a:srgbClr val="FF0000"/>
                </a:solidFill>
              </a:rPr>
              <a:t>latest advances in technology</a:t>
            </a:r>
            <a:r>
              <a:rPr lang="en-US" dirty="0"/>
              <a:t>, which may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duration and resource needs</a:t>
            </a:r>
            <a:r>
              <a:rPr lang="en-US" dirty="0"/>
              <a:t>.(</a:t>
            </a:r>
            <a:r>
              <a:rPr lang="zh-TW" altLang="en-US" dirty="0"/>
              <a:t>技術進步 </a:t>
            </a:r>
            <a:r>
              <a:rPr lang="en-US" altLang="zh-TW" dirty="0"/>
              <a:t>-</a:t>
            </a:r>
            <a:r>
              <a:rPr lang="zh-TW" altLang="en-US" dirty="0"/>
              <a:t>增加產量</a:t>
            </a:r>
            <a:r>
              <a:rPr lang="en-US" dirty="0"/>
              <a:t>) </a:t>
            </a:r>
          </a:p>
          <a:p>
            <a:r>
              <a:rPr lang="en-US" b="1" dirty="0"/>
              <a:t>Motivation of staff. </a:t>
            </a:r>
            <a:r>
              <a:rPr lang="en-US" dirty="0"/>
              <a:t>The project manager also needs to be aware of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Student Syndrome</a:t>
            </a:r>
            <a:r>
              <a:rPr lang="en-US" dirty="0"/>
              <a:t>—or </a:t>
            </a:r>
            <a:r>
              <a:rPr lang="en-US" b="1" dirty="0"/>
              <a:t>procrastination</a:t>
            </a:r>
            <a:r>
              <a:rPr lang="en-US" dirty="0"/>
              <a:t>— when people start to apply themselves only at the last possible moment before the deadline, and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Parkinson’s Law </a:t>
            </a:r>
            <a:r>
              <a:rPr lang="en-US" dirty="0"/>
              <a:t>where work expands to fill the time available for its completion.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04888" y="1655328"/>
            <a:ext cx="2420912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4888" y="3245789"/>
            <a:ext cx="2861436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1331" y="4486720"/>
            <a:ext cx="2129916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0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6.4 </a:t>
            </a:r>
            <a:r>
              <a:rPr lang="en-US" dirty="0"/>
              <a:t>TOOLS AND TECHNIQUES</a:t>
            </a:r>
            <a:r>
              <a:rPr lang="en-US" b="1" dirty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1" y="766161"/>
            <a:ext cx="8606604" cy="5630174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(1) ANALOGOUS ESTIMATING  </a:t>
            </a:r>
            <a:r>
              <a:rPr lang="zh-TW" altLang="en-US" dirty="0"/>
              <a:t>類比估計法</a:t>
            </a:r>
            <a:r>
              <a:rPr lang="en-US" dirty="0"/>
              <a:t>: </a:t>
            </a:r>
          </a:p>
          <a:p>
            <a:r>
              <a:rPr lang="en-US" dirty="0"/>
              <a:t>Estimating the duration or cost of an activity or a project using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historical data from a similar activity </a:t>
            </a:r>
            <a:r>
              <a:rPr lang="en-US" dirty="0"/>
              <a:t>or project. (</a:t>
            </a:r>
            <a:r>
              <a:rPr lang="zh-TW" altLang="en-US" dirty="0"/>
              <a:t>使用來自類似活動或項目的歷史數據</a:t>
            </a:r>
            <a:r>
              <a:rPr lang="en-US" dirty="0"/>
              <a:t>)</a:t>
            </a:r>
          </a:p>
          <a:p>
            <a:r>
              <a:rPr lang="en-US" dirty="0"/>
              <a:t>Is frequently used to estimate project duration when there is a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limited amount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detailed information</a:t>
            </a:r>
            <a:r>
              <a:rPr lang="en-US" dirty="0"/>
              <a:t> about the project.</a:t>
            </a:r>
          </a:p>
          <a:p>
            <a:r>
              <a:rPr lang="en-US" dirty="0"/>
              <a:t>Is generally </a:t>
            </a:r>
            <a:r>
              <a:rPr lang="en-US" dirty="0">
                <a:solidFill>
                  <a:srgbClr val="FF0000"/>
                </a:solidFill>
              </a:rPr>
              <a:t>less costly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less time-consuming </a:t>
            </a:r>
            <a:r>
              <a:rPr lang="en-US" dirty="0"/>
              <a:t>than other techniques, but it 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 less accurate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(2) PARAMETRIC ESTIMATING</a:t>
            </a:r>
            <a:r>
              <a:rPr lang="zh-TW" altLang="en-US" dirty="0"/>
              <a:t>參數估計法</a:t>
            </a:r>
            <a:r>
              <a:rPr lang="en-US" dirty="0"/>
              <a:t>:</a:t>
            </a:r>
          </a:p>
          <a:p>
            <a:r>
              <a:rPr lang="en-US" dirty="0"/>
              <a:t>Parametric estimating is an estimating technique in which an algorithm is used to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calculate cost or duration based on historical data </a:t>
            </a:r>
            <a:r>
              <a:rPr lang="en-US" dirty="0"/>
              <a:t>and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project parameters</a:t>
            </a:r>
            <a:r>
              <a:rPr lang="en-US" dirty="0"/>
              <a:t>. (</a:t>
            </a:r>
            <a:r>
              <a:rPr lang="zh-TW" altLang="en-US" dirty="0"/>
              <a:t>統計算法</a:t>
            </a:r>
            <a:r>
              <a:rPr lang="en-US" dirty="0"/>
              <a:t>)</a:t>
            </a:r>
          </a:p>
          <a:p>
            <a:r>
              <a:rPr lang="en-US" dirty="0"/>
              <a:t>This technique can produce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 levels of accuracy </a:t>
            </a:r>
            <a:r>
              <a:rPr lang="en-US" dirty="0"/>
              <a:t>depending on the sophistication and underlying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built into the model</a:t>
            </a:r>
            <a:r>
              <a:rPr lang="en-US" dirty="0"/>
              <a:t>. </a:t>
            </a:r>
          </a:p>
          <a:p>
            <a:r>
              <a:rPr lang="en-US" dirty="0"/>
              <a:t>Parametric schedule estimates can be applied to </a:t>
            </a:r>
            <a:r>
              <a:rPr lang="en-US" u="sng" dirty="0"/>
              <a:t>a total project </a:t>
            </a:r>
            <a:r>
              <a:rPr lang="en-US" dirty="0"/>
              <a:t>or to </a:t>
            </a:r>
            <a:r>
              <a:rPr lang="en-US" u="sng" dirty="0"/>
              <a:t>segments of a project</a:t>
            </a:r>
            <a:r>
              <a:rPr lang="en-US" dirty="0"/>
              <a:t>, in conjunction with other estimating methods.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30997" y="782799"/>
            <a:ext cx="2887563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0997" y="3213510"/>
            <a:ext cx="2826603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62" y="0"/>
            <a:ext cx="8809702" cy="668594"/>
          </a:xfrm>
        </p:spPr>
        <p:txBody>
          <a:bodyPr/>
          <a:lstStyle/>
          <a:p>
            <a:r>
              <a:rPr lang="en-US" b="1" dirty="0"/>
              <a:t>6.4 </a:t>
            </a:r>
            <a:r>
              <a:rPr lang="en-US" dirty="0"/>
              <a:t>TOOLS AND TECHNIQUES</a:t>
            </a:r>
            <a:r>
              <a:rPr lang="en-US" b="1" dirty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711" y="668594"/>
            <a:ext cx="8606604" cy="5630174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(3) THREE-POINT ESTIMATING</a:t>
            </a:r>
            <a:r>
              <a:rPr lang="zh-TW" altLang="en-US" dirty="0"/>
              <a:t>三點估計法</a:t>
            </a:r>
            <a:r>
              <a:rPr lang="en-US" dirty="0"/>
              <a:t>:</a:t>
            </a:r>
          </a:p>
          <a:p>
            <a:r>
              <a:rPr lang="en-US" dirty="0"/>
              <a:t>The accuracy of single-point duration estimates may be improved by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considering estimation uncertainty and risk</a:t>
            </a:r>
            <a:r>
              <a:rPr lang="en-US" dirty="0"/>
              <a:t>. (</a:t>
            </a:r>
            <a:r>
              <a:rPr lang="zh-TW" altLang="en-US" dirty="0"/>
              <a:t>考慮估計不確定性和風險</a:t>
            </a:r>
            <a:r>
              <a:rPr lang="en-US" dirty="0"/>
              <a:t>)</a:t>
            </a:r>
          </a:p>
          <a:p>
            <a:r>
              <a:rPr lang="en-US" dirty="0"/>
              <a:t>Using three-point estimates helps </a:t>
            </a:r>
            <a:r>
              <a:rPr lang="en-US" u="sng" dirty="0"/>
              <a:t>define an approximate range</a:t>
            </a:r>
            <a:r>
              <a:rPr lang="en-US" dirty="0"/>
              <a:t> for an activity’s duration (</a:t>
            </a:r>
            <a:r>
              <a:rPr lang="zh-TW" altLang="en-US" dirty="0"/>
              <a:t>定義活動持續時間的範圍</a:t>
            </a:r>
            <a:r>
              <a:rPr lang="en-US" dirty="0"/>
              <a:t>):</a:t>
            </a:r>
          </a:p>
          <a:p>
            <a:pPr lvl="1"/>
            <a:r>
              <a:rPr lang="en-US" b="1" dirty="0"/>
              <a:t>Most likely (</a:t>
            </a:r>
            <a:r>
              <a:rPr lang="en-US" b="1" i="1" dirty="0"/>
              <a:t>M</a:t>
            </a:r>
            <a:r>
              <a:rPr lang="zh-TW" altLang="en-US" b="1" dirty="0"/>
              <a:t>ₜ</a:t>
            </a:r>
            <a:r>
              <a:rPr lang="en-US" b="1" dirty="0"/>
              <a:t>). </a:t>
            </a:r>
            <a:r>
              <a:rPr lang="en-US" dirty="0"/>
              <a:t>This estimate is based on the duration of the activity, given the resources likely to be assigned, their productivity,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realistic expectations</a:t>
            </a:r>
            <a:r>
              <a:rPr lang="en-US" dirty="0"/>
              <a:t> of availability for the activity, dependencies on other participants, and interruptions.</a:t>
            </a:r>
          </a:p>
          <a:p>
            <a:pPr lvl="1"/>
            <a:r>
              <a:rPr lang="en-US" b="1" dirty="0"/>
              <a:t>Optimistic (</a:t>
            </a:r>
            <a:r>
              <a:rPr lang="en-US" b="1" i="1" dirty="0"/>
              <a:t>O</a:t>
            </a:r>
            <a:r>
              <a:rPr lang="zh-TW" altLang="en-US" b="1" dirty="0"/>
              <a:t>ₜ</a:t>
            </a:r>
            <a:r>
              <a:rPr lang="en-US" b="1" dirty="0"/>
              <a:t>). </a:t>
            </a:r>
            <a:r>
              <a:rPr lang="en-US" dirty="0"/>
              <a:t>The activity duration based on analysis of the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best-case scenario </a:t>
            </a:r>
            <a:r>
              <a:rPr lang="en-US" dirty="0"/>
              <a:t>for the activity.</a:t>
            </a:r>
          </a:p>
          <a:p>
            <a:pPr lvl="1"/>
            <a:r>
              <a:rPr lang="en-US" b="1" dirty="0"/>
              <a:t>Pessimistic (</a:t>
            </a:r>
            <a:r>
              <a:rPr lang="en-US" b="1" i="1" dirty="0"/>
              <a:t>P</a:t>
            </a:r>
            <a:r>
              <a:rPr lang="zh-TW" altLang="en-US" b="1" dirty="0"/>
              <a:t>ₜ</a:t>
            </a:r>
            <a:r>
              <a:rPr lang="en-US" b="1" dirty="0"/>
              <a:t>). </a:t>
            </a:r>
            <a:r>
              <a:rPr lang="en-US" dirty="0"/>
              <a:t>The duration based on analysis of the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worst-case scenario </a:t>
            </a:r>
            <a:r>
              <a:rPr lang="en-US" dirty="0"/>
              <a:t>for the activity.</a:t>
            </a:r>
          </a:p>
          <a:p>
            <a:r>
              <a:rPr lang="en-US" dirty="0"/>
              <a:t>Depending on the </a:t>
            </a:r>
            <a:r>
              <a:rPr lang="en-US" u="sng" dirty="0"/>
              <a:t>assumed distribution</a:t>
            </a:r>
            <a:r>
              <a:rPr lang="zh-TW" altLang="en-US" dirty="0"/>
              <a:t>假定分佈</a:t>
            </a:r>
            <a:r>
              <a:rPr lang="en-US" dirty="0"/>
              <a:t>of values within the range of the three estimates, the </a:t>
            </a:r>
            <a:r>
              <a:rPr lang="en-US" dirty="0">
                <a:solidFill>
                  <a:srgbClr val="FF0000"/>
                </a:solidFill>
              </a:rPr>
              <a:t>expected duration, </a:t>
            </a: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dirty="0"/>
              <a:t>, can be calculated. One commonly used formula is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triangular distribution</a:t>
            </a:r>
            <a:r>
              <a:rPr lang="en-US" dirty="0"/>
              <a:t>:</a:t>
            </a:r>
          </a:p>
          <a:p>
            <a:pPr lvl="1"/>
            <a:r>
              <a:rPr lang="pl-PL" i="1" dirty="0"/>
              <a:t>E</a:t>
            </a:r>
            <a:r>
              <a:rPr lang="zh-TW" altLang="en-US" b="1" dirty="0"/>
              <a:t>ₜ</a:t>
            </a:r>
            <a:r>
              <a:rPr lang="pl-PL" i="1" dirty="0"/>
              <a:t> </a:t>
            </a:r>
            <a:r>
              <a:rPr lang="pl-PL" dirty="0"/>
              <a:t>= (</a:t>
            </a:r>
            <a:r>
              <a:rPr lang="pl-PL" i="1" dirty="0"/>
              <a:t>O</a:t>
            </a:r>
            <a:r>
              <a:rPr lang="zh-TW" altLang="en-US" b="1" dirty="0"/>
              <a:t>ₜ</a:t>
            </a:r>
            <a:r>
              <a:rPr lang="pl-PL" i="1" dirty="0"/>
              <a:t> </a:t>
            </a:r>
            <a:r>
              <a:rPr lang="pl-PL" dirty="0"/>
              <a:t>+ </a:t>
            </a:r>
            <a:r>
              <a:rPr lang="pl-PL" i="1" dirty="0"/>
              <a:t>M</a:t>
            </a:r>
            <a:r>
              <a:rPr lang="zh-TW" altLang="en-US" b="1" dirty="0"/>
              <a:t>ₜ</a:t>
            </a:r>
            <a:r>
              <a:rPr lang="pl-PL" i="1" dirty="0"/>
              <a:t> </a:t>
            </a:r>
            <a:r>
              <a:rPr lang="pl-PL" dirty="0"/>
              <a:t>+ </a:t>
            </a:r>
            <a:r>
              <a:rPr lang="pl-PL" i="1" dirty="0"/>
              <a:t>P</a:t>
            </a:r>
            <a:r>
              <a:rPr lang="zh-TW" altLang="en-US" b="1" dirty="0"/>
              <a:t>ₜ</a:t>
            </a:r>
            <a:r>
              <a:rPr lang="pl-PL" dirty="0"/>
              <a:t>) / 3.</a:t>
            </a:r>
            <a:endParaRPr lang="en-US" dirty="0"/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Triangular distribution </a:t>
            </a:r>
            <a:r>
              <a:rPr lang="en-US" dirty="0"/>
              <a:t>is used when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there is insufficient historical data </a:t>
            </a:r>
            <a:r>
              <a:rPr lang="en-US" dirty="0"/>
              <a:t>or when using judgmental data.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4028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687000"/>
            <a:ext cx="2717800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8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TW" b="1" dirty="0">
                <a:highlight>
                  <a:srgbClr val="FFFF00"/>
                </a:highlight>
              </a:rPr>
              <a:t>6.4 ESTIMATE ACTIVITY DURATIONS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7C1224-A163-47D9-9164-4B2F3A5C3417}"/>
              </a:ext>
            </a:extLst>
          </p:cNvPr>
          <p:cNvSpPr txBox="1"/>
          <p:nvPr/>
        </p:nvSpPr>
        <p:spPr>
          <a:xfrm>
            <a:off x="117041" y="769889"/>
            <a:ext cx="678928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Two popular “</a:t>
            </a:r>
            <a:r>
              <a:rPr lang="en-US" altLang="zh-TW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three-point estimates </a:t>
            </a:r>
            <a:r>
              <a:rPr lang="en-US" altLang="zh-TW" sz="2400" b="1" dirty="0"/>
              <a:t>” </a:t>
            </a:r>
            <a:r>
              <a:rPr lang="en-US" altLang="zh-TW" sz="2400" b="1" dirty="0">
                <a:highlight>
                  <a:srgbClr val="FFFF00"/>
                </a:highlight>
              </a:rPr>
              <a:t>formula</a:t>
            </a:r>
            <a:r>
              <a:rPr lang="en-US" altLang="zh-TW" sz="24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1.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Triangular distribution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Triangular Distribution: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E = (o + m + p ) / 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where E is Estimate; o = optimistic estimate; p = pessimistic estimate; m = most likely estimate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2.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Beta (or PERT)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Beta Distribution (PERT):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E = (o + 4m + p ) / 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beta distribution is 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 weighted average </a:t>
            </a:r>
            <a:r>
              <a:rPr lang="en-US" altLang="zh-TW" dirty="0"/>
              <a:t>in which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more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weight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 is given to the 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most likely estimate</a:t>
            </a:r>
            <a:r>
              <a:rPr lang="en-US" altLang="zh-TW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This alteration to the formula and placing more weight on the most likely estimate 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is made to increase the accuracy </a:t>
            </a:r>
            <a:r>
              <a:rPr lang="en-US" altLang="zh-TW" dirty="0"/>
              <a:t>of the estimate 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by making it follow the Normal Distribution shape</a:t>
            </a:r>
            <a:r>
              <a:rPr lang="en-US" altLang="zh-TW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Hence, in most of the cases, the Beta (PERT) distribution has been proven to be more accurate than the 3-Point triangular estimation.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variance is obtained by the difference between the pessimistic and the optimistic forecast divided by six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620047-664B-472C-B92E-C04CA1EB57BE}"/>
              </a:ext>
            </a:extLst>
          </p:cNvPr>
          <p:cNvSpPr txBox="1"/>
          <p:nvPr/>
        </p:nvSpPr>
        <p:spPr>
          <a:xfrm>
            <a:off x="3045983" y="5226654"/>
            <a:ext cx="362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Standard deviation = (p – o)/ 6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75B1C4-5926-4820-A83B-6934B352A7F0}"/>
              </a:ext>
            </a:extLst>
          </p:cNvPr>
          <p:cNvSpPr/>
          <p:nvPr/>
        </p:nvSpPr>
        <p:spPr>
          <a:xfrm>
            <a:off x="1080588" y="6318830"/>
            <a:ext cx="7555501" cy="3231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sz="1500" dirty="0">
                <a:solidFill>
                  <a:srgbClr val="FF0000"/>
                </a:solidFill>
              </a:rPr>
              <a:t>Source</a:t>
            </a:r>
            <a:r>
              <a:rPr lang="en-US" altLang="zh-TW" sz="1500" dirty="0"/>
              <a:t>: </a:t>
            </a:r>
            <a:r>
              <a:rPr lang="en-US" altLang="zh-TW" sz="15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https://www.projectmanagement.com/wikis/368763/3-Points-Estimating</a:t>
            </a:r>
            <a:r>
              <a:rPr lang="en-US" altLang="zh-TW" sz="1500" dirty="0"/>
              <a:t> </a:t>
            </a:r>
            <a:endParaRPr lang="zh-TW" altLang="en-US" sz="15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12F07B-AE0F-4CEF-807F-1725D0C646BE}"/>
              </a:ext>
            </a:extLst>
          </p:cNvPr>
          <p:cNvGrpSpPr/>
          <p:nvPr/>
        </p:nvGrpSpPr>
        <p:grpSpPr>
          <a:xfrm>
            <a:off x="6167914" y="1550061"/>
            <a:ext cx="2976086" cy="2417297"/>
            <a:chOff x="4989407" y="595427"/>
            <a:chExt cx="3918437" cy="27980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5C1B309-7697-44F5-871E-8CD68C234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9407" y="595427"/>
              <a:ext cx="3918437" cy="27980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5CE9212-21A6-411D-B191-A716A9670D45}"/>
                </a:ext>
              </a:extLst>
            </p:cNvPr>
            <p:cNvSpPr txBox="1"/>
            <p:nvPr/>
          </p:nvSpPr>
          <p:spPr>
            <a:xfrm>
              <a:off x="4989407" y="2930751"/>
              <a:ext cx="3046839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700" dirty="0"/>
                <a:t>Photo credit: </a:t>
              </a:r>
              <a:r>
                <a:rPr lang="en-US" altLang="zh-TW" sz="700" dirty="0">
                  <a:hlinkClick r:id="rId4"/>
                </a:rPr>
                <a:t>https://medium.com/analytics-vidhya/normal-distribution-54eca3a63a77</a:t>
              </a:r>
              <a:r>
                <a:rPr lang="en-US" altLang="zh-TW" sz="700" dirty="0"/>
                <a:t> </a:t>
              </a:r>
              <a:endParaRPr lang="zh-TW" altLang="en-US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0483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E5C79-2E86-4F1F-859D-3963375AE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Learning Objectives</a:t>
            </a:r>
            <a:br>
              <a:rPr lang="en-US" dirty="0">
                <a:solidFill>
                  <a:prstClr val="black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4043A-EA8F-4F41-8AC1-206F63DFB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2133600"/>
            <a:ext cx="7391400" cy="3777622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Project Schedule Management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  <a:endParaRPr lang="en-US" dirty="0"/>
          </a:p>
          <a:p>
            <a:r>
              <a:rPr lang="en-US" dirty="0">
                <a:solidFill>
                  <a:prstClr val="black"/>
                </a:solidFill>
              </a:rPr>
              <a:t>Project </a:t>
            </a:r>
            <a:r>
              <a:rPr lang="en-US" altLang="zh-TW" dirty="0">
                <a:solidFill>
                  <a:prstClr val="black"/>
                </a:solidFill>
              </a:rPr>
              <a:t>Schedule</a:t>
            </a:r>
            <a:r>
              <a:rPr lang="en-US" dirty="0">
                <a:solidFill>
                  <a:prstClr val="black"/>
                </a:solidFill>
              </a:rPr>
              <a:t> Management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 &amp; Techniques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Outputs</a:t>
            </a:r>
          </a:p>
        </p:txBody>
      </p:sp>
    </p:spTree>
    <p:extLst>
      <p:ext uri="{BB962C8B-B14F-4D97-AF65-F5344CB8AC3E}">
        <p14:creationId xmlns:p14="http://schemas.microsoft.com/office/powerpoint/2010/main" val="10444297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6.4 </a:t>
            </a:r>
            <a:r>
              <a:rPr lang="en-US" dirty="0"/>
              <a:t>TOOLS AND TECHNIQUES</a:t>
            </a:r>
            <a:r>
              <a:rPr lang="en-US" b="1" dirty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48" y="668594"/>
            <a:ext cx="8606604" cy="5630174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(4) BOTTOM-UP ESTIMATING  </a:t>
            </a:r>
            <a:r>
              <a:rPr lang="zh-TW" altLang="en-US" sz="2000" dirty="0"/>
              <a:t>自下而上的估算法</a:t>
            </a:r>
            <a:r>
              <a:rPr lang="en-US" sz="2000" dirty="0"/>
              <a:t>:</a:t>
            </a:r>
          </a:p>
          <a:p>
            <a:r>
              <a:rPr lang="en-US" sz="2000" dirty="0"/>
              <a:t>Bottom-up estimating is a method of estimating project duration or cost by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aggregating the estimates of the lower level components </a:t>
            </a:r>
            <a:r>
              <a:rPr lang="en-US" sz="2000" dirty="0">
                <a:highlight>
                  <a:srgbClr val="FFFF00"/>
                </a:highlight>
              </a:rPr>
              <a:t>of the WBS</a:t>
            </a:r>
          </a:p>
          <a:p>
            <a:pPr marL="0" indent="0">
              <a:buNone/>
            </a:pPr>
            <a:r>
              <a:rPr lang="en-US" sz="2000" dirty="0"/>
              <a:t>(5) DATA ANALYSIS - </a:t>
            </a:r>
            <a:r>
              <a:rPr lang="en-US" sz="2000" b="1" dirty="0"/>
              <a:t>Reserve analysis  </a:t>
            </a:r>
            <a:r>
              <a:rPr lang="zh-TW" altLang="en-US" sz="2000" dirty="0"/>
              <a:t>儲備分析法</a:t>
            </a:r>
            <a:endParaRPr lang="en-US" sz="2000" dirty="0"/>
          </a:p>
          <a:p>
            <a:r>
              <a:rPr lang="en-US" sz="2000" dirty="0"/>
              <a:t>Reserve analysis is used to </a:t>
            </a:r>
            <a:r>
              <a:rPr lang="en-US" sz="2000" u="sng" dirty="0"/>
              <a:t>determine the amount </a:t>
            </a:r>
            <a:r>
              <a:rPr lang="en-US" sz="2000" dirty="0"/>
              <a:t>of </a:t>
            </a:r>
            <a:r>
              <a:rPr lang="en-US" sz="2000" dirty="0">
                <a:solidFill>
                  <a:srgbClr val="FF0000"/>
                </a:solidFill>
              </a:rPr>
              <a:t>contingency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FF0000"/>
                </a:solidFill>
              </a:rPr>
              <a:t>management reserve </a:t>
            </a:r>
            <a:r>
              <a:rPr lang="en-US" sz="2000" dirty="0"/>
              <a:t>needed for the project. </a:t>
            </a:r>
          </a:p>
          <a:p>
            <a:pPr lvl="1"/>
            <a:r>
              <a:rPr lang="en-US" sz="1800" b="1" dirty="0">
                <a:solidFill>
                  <a:srgbClr val="FF0000"/>
                </a:solidFill>
              </a:rPr>
              <a:t>Contingency reserves</a:t>
            </a:r>
            <a:r>
              <a:rPr lang="zh-TW" altLang="en-US" sz="1800" dirty="0"/>
              <a:t>應急儲備 </a:t>
            </a:r>
            <a:r>
              <a:rPr lang="en-US" sz="1800" dirty="0"/>
              <a:t>are </a:t>
            </a:r>
            <a:r>
              <a:rPr lang="en-US" sz="1800" u="sng" dirty="0"/>
              <a:t>the estimated duration within the schedule baseline</a:t>
            </a:r>
            <a:r>
              <a:rPr lang="en-US" sz="1800" dirty="0"/>
              <a:t>, which is allocated </a:t>
            </a:r>
            <a:r>
              <a:rPr lang="en-US" sz="1800" u="sng" dirty="0"/>
              <a:t>for identified risks </a:t>
            </a:r>
            <a:r>
              <a:rPr lang="en-US" sz="1800" dirty="0"/>
              <a:t>that are accepted. </a:t>
            </a:r>
          </a:p>
          <a:p>
            <a:pPr lvl="2"/>
            <a:r>
              <a:rPr lang="en-US" sz="1800" dirty="0"/>
              <a:t>Contingency reserves are associated with the </a:t>
            </a:r>
            <a:r>
              <a:rPr lang="en-US" sz="1800" b="1" dirty="0">
                <a:solidFill>
                  <a:srgbClr val="FF0000"/>
                </a:solidFill>
              </a:rPr>
              <a:t>known-unknowns</a:t>
            </a:r>
            <a:r>
              <a:rPr lang="en-US" sz="1800" dirty="0"/>
              <a:t>, which may be estimated to account for this unknown amount of rework.</a:t>
            </a:r>
          </a:p>
          <a:p>
            <a:pPr lvl="1"/>
            <a:r>
              <a:rPr lang="en-US" sz="1800" b="1" dirty="0">
                <a:solidFill>
                  <a:srgbClr val="FF0000"/>
                </a:solidFill>
              </a:rPr>
              <a:t>Management reserves </a:t>
            </a:r>
            <a:r>
              <a:rPr lang="en-US" sz="1800" dirty="0"/>
              <a:t>are a specified amount of the project budget withheld </a:t>
            </a:r>
            <a:r>
              <a:rPr lang="en-US" sz="1800" u="sng" dirty="0"/>
              <a:t>for management control purposes </a:t>
            </a:r>
            <a:r>
              <a:rPr lang="en-US" sz="1800" dirty="0"/>
              <a:t>and are reserved </a:t>
            </a:r>
            <a:r>
              <a:rPr lang="en-US" sz="1800" u="sng" dirty="0"/>
              <a:t>for unforeseen work </a:t>
            </a:r>
            <a:r>
              <a:rPr lang="en-US" sz="1800" dirty="0"/>
              <a:t>that is within scope of the project. </a:t>
            </a:r>
          </a:p>
          <a:p>
            <a:pPr lvl="2"/>
            <a:r>
              <a:rPr lang="en-US" sz="1800" dirty="0"/>
              <a:t>Management reserves are intended to address the </a:t>
            </a:r>
            <a:r>
              <a:rPr lang="en-US" sz="1800" b="1" dirty="0">
                <a:solidFill>
                  <a:srgbClr val="FF0000"/>
                </a:solidFill>
              </a:rPr>
              <a:t>unknown-unknowns</a:t>
            </a:r>
            <a:r>
              <a:rPr lang="en-US" sz="1800" dirty="0"/>
              <a:t> that can affect a project.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30996" y="687000"/>
            <a:ext cx="3131403" cy="336132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0996" y="1992509"/>
            <a:ext cx="4308270" cy="336132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1294987" y="3422484"/>
            <a:ext cx="2362612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>
            <a:off x="1294987" y="5154060"/>
            <a:ext cx="2523478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27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7" y="978628"/>
            <a:ext cx="8905875" cy="54240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7" y="-37047"/>
            <a:ext cx="9127660" cy="973463"/>
          </a:xfrm>
        </p:spPr>
        <p:txBody>
          <a:bodyPr>
            <a:noAutofit/>
          </a:bodyPr>
          <a:lstStyle/>
          <a:p>
            <a:br>
              <a:rPr lang="en-US" sz="1800" b="1" dirty="0"/>
            </a:br>
            <a:endParaRPr lang="en-US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8300" y="6332999"/>
            <a:ext cx="811530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Source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: PMI, 2017, “A guide to the project management body of knowledge (PMBOK guide),”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Sixth edition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, Newtown Square, PA: Project Management Institute, Inc.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83" y="-8466"/>
            <a:ext cx="900230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defTabSz="45720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6.4 </a:t>
            </a:r>
            <a:r>
              <a:rPr lang="en-US" altLang="zh-TW" sz="2800" dirty="0"/>
              <a:t>BOTTOM-UP ESTIMATING:</a:t>
            </a:r>
          </a:p>
          <a:p>
            <a:pPr lvl="0" defTabSz="45720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WBS –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Decomposition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/>
                <a:ea typeface="+mn-ea"/>
                <a:cs typeface="+mn-cs"/>
              </a:rPr>
              <a:t>by Phase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61527" y="463911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D7BCE87-54BF-4150-9D30-D6DB8F665B10}"/>
              </a:ext>
            </a:extLst>
          </p:cNvPr>
          <p:cNvSpPr/>
          <p:nvPr/>
        </p:nvSpPr>
        <p:spPr>
          <a:xfrm>
            <a:off x="100017" y="2624735"/>
            <a:ext cx="1794933" cy="265846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7D7112-793E-4CE0-89A7-16FB30B093F0}"/>
              </a:ext>
            </a:extLst>
          </p:cNvPr>
          <p:cNvSpPr/>
          <p:nvPr/>
        </p:nvSpPr>
        <p:spPr>
          <a:xfrm>
            <a:off x="1954217" y="2582523"/>
            <a:ext cx="1794933" cy="265846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95CC6A1-E676-4CDB-9818-1C51188CEF40}"/>
              </a:ext>
            </a:extLst>
          </p:cNvPr>
          <p:cNvSpPr/>
          <p:nvPr/>
        </p:nvSpPr>
        <p:spPr>
          <a:xfrm>
            <a:off x="3766380" y="2582523"/>
            <a:ext cx="1794933" cy="265846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9CAC565-2F36-41DF-B7D9-BA66E73C9902}"/>
              </a:ext>
            </a:extLst>
          </p:cNvPr>
          <p:cNvSpPr/>
          <p:nvPr/>
        </p:nvSpPr>
        <p:spPr>
          <a:xfrm>
            <a:off x="5603350" y="2582523"/>
            <a:ext cx="1794933" cy="265846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62249B9-61B8-423D-9C03-87DDC4A4F1E3}"/>
              </a:ext>
            </a:extLst>
          </p:cNvPr>
          <p:cNvSpPr/>
          <p:nvPr/>
        </p:nvSpPr>
        <p:spPr>
          <a:xfrm>
            <a:off x="7398283" y="2610995"/>
            <a:ext cx="1794933" cy="265846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718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TW" b="1" dirty="0">
                <a:highlight>
                  <a:srgbClr val="FFFF00"/>
                </a:highlight>
              </a:rPr>
              <a:t>6.4 ESTIMATE ACTIVITY DURATIONS</a:t>
            </a: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F3BEDD-C1ED-45F7-9009-792C293FA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57" y="1750423"/>
            <a:ext cx="8185995" cy="275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986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8" y="6506"/>
            <a:ext cx="8809702" cy="668594"/>
          </a:xfrm>
        </p:spPr>
        <p:txBody>
          <a:bodyPr/>
          <a:lstStyle/>
          <a:p>
            <a:r>
              <a:rPr lang="en-US" b="1" dirty="0"/>
              <a:t>6.5 DEVELOP SCHEDULE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1" y="766161"/>
            <a:ext cx="8606604" cy="645472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dirty="0"/>
              <a:t>The key benefit of this process is that it </a:t>
            </a:r>
            <a:r>
              <a:rPr lang="en-US" u="sng" dirty="0"/>
              <a:t>generates a schedule model</a:t>
            </a:r>
            <a:r>
              <a:rPr lang="zh-TW" altLang="en-US" dirty="0"/>
              <a:t> </a:t>
            </a:r>
            <a:r>
              <a:rPr lang="en-US" dirty="0"/>
              <a:t>with planned dates for completing project activities. (</a:t>
            </a:r>
            <a:r>
              <a:rPr lang="zh-TW" altLang="en-US" dirty="0"/>
              <a:t>建立時間表模型</a:t>
            </a:r>
            <a:r>
              <a:rPr lang="en-US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8885" y="1502694"/>
            <a:ext cx="7166229" cy="4893641"/>
          </a:xfrm>
          <a:prstGeom prst="rect">
            <a:avLst/>
          </a:prstGeom>
        </p:spPr>
      </p:pic>
      <p:sp>
        <p:nvSpPr>
          <p:cNvPr id="7" name="Flowchart: Decision 6"/>
          <p:cNvSpPr/>
          <p:nvPr/>
        </p:nvSpPr>
        <p:spPr>
          <a:xfrm>
            <a:off x="1014215" y="2488490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/>
          <p:cNvSpPr/>
          <p:nvPr/>
        </p:nvSpPr>
        <p:spPr>
          <a:xfrm>
            <a:off x="1006264" y="5366859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1007591" y="5670333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/>
          <p:cNvSpPr/>
          <p:nvPr/>
        </p:nvSpPr>
        <p:spPr>
          <a:xfrm>
            <a:off x="3186247" y="2497763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/>
          <p:cNvSpPr/>
          <p:nvPr/>
        </p:nvSpPr>
        <p:spPr>
          <a:xfrm>
            <a:off x="3179621" y="2666067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cision 11"/>
          <p:cNvSpPr/>
          <p:nvPr/>
        </p:nvSpPr>
        <p:spPr>
          <a:xfrm>
            <a:off x="5413937" y="266606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088151" y="1088571"/>
            <a:ext cx="3245952" cy="326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4F894C-97F2-4685-A675-0AED4445A561}"/>
              </a:ext>
            </a:extLst>
          </p:cNvPr>
          <p:cNvGrpSpPr/>
          <p:nvPr/>
        </p:nvGrpSpPr>
        <p:grpSpPr>
          <a:xfrm>
            <a:off x="3559057" y="2640890"/>
            <a:ext cx="1292344" cy="1601677"/>
            <a:chOff x="3559057" y="2640890"/>
            <a:chExt cx="1292344" cy="160167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97C8815-F0EB-48D1-8689-859D171EE49A}"/>
                </a:ext>
              </a:extLst>
            </p:cNvPr>
            <p:cNvGrpSpPr/>
            <p:nvPr/>
          </p:nvGrpSpPr>
          <p:grpSpPr>
            <a:xfrm>
              <a:off x="3559057" y="2640890"/>
              <a:ext cx="1292344" cy="329976"/>
              <a:chOff x="3559057" y="2640890"/>
              <a:chExt cx="1292344" cy="32997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E66C52E-6B7C-4D8F-8B84-8EA7609610CE}"/>
                  </a:ext>
                </a:extLst>
              </p:cNvPr>
              <p:cNvSpPr/>
              <p:nvPr/>
            </p:nvSpPr>
            <p:spPr>
              <a:xfrm>
                <a:off x="3564467" y="2640890"/>
                <a:ext cx="1193800" cy="1524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3CB1F56-EC4B-4A55-AB30-E86319823F89}"/>
                  </a:ext>
                </a:extLst>
              </p:cNvPr>
              <p:cNvSpPr/>
              <p:nvPr/>
            </p:nvSpPr>
            <p:spPr>
              <a:xfrm>
                <a:off x="3559057" y="2818466"/>
                <a:ext cx="1292344" cy="1524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F8BE71E-3787-4DBD-856D-C322912146E6}"/>
                </a:ext>
              </a:extLst>
            </p:cNvPr>
            <p:cNvSpPr/>
            <p:nvPr/>
          </p:nvSpPr>
          <p:spPr>
            <a:xfrm>
              <a:off x="3559057" y="3594166"/>
              <a:ext cx="1292344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E90F24C-D50E-40A8-B36A-125E920DAD81}"/>
                </a:ext>
              </a:extLst>
            </p:cNvPr>
            <p:cNvSpPr/>
            <p:nvPr/>
          </p:nvSpPr>
          <p:spPr>
            <a:xfrm>
              <a:off x="3559057" y="4090167"/>
              <a:ext cx="1292344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649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6.5 DEVELOP SCHEDULE (2)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05219" y="1066018"/>
            <a:ext cx="2990424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46337"/>
            <a:ext cx="6205219" cy="62116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56954" y="3442914"/>
            <a:ext cx="1192696" cy="732098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469782" y="980291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/>
          <p:cNvSpPr/>
          <p:nvPr/>
        </p:nvSpPr>
        <p:spPr>
          <a:xfrm>
            <a:off x="477733" y="2196841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398220" y="5472778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/>
          <p:cNvSpPr/>
          <p:nvPr/>
        </p:nvSpPr>
        <p:spPr>
          <a:xfrm>
            <a:off x="3093712" y="2085522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2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6.5 </a:t>
            </a:r>
            <a:r>
              <a:rPr lang="en-US" dirty="0"/>
              <a:t>TOOLS AND TECHNIQUES</a:t>
            </a:r>
            <a:r>
              <a:rPr lang="en-US" b="1" dirty="0"/>
              <a:t> (1) - CPM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48" y="668594"/>
            <a:ext cx="8606604" cy="5630174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buAutoNum type="arabicParenBoth"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PATH METHOD (CPM</a:t>
            </a:r>
            <a:r>
              <a:rPr lang="en-US" dirty="0"/>
              <a:t>)</a:t>
            </a:r>
            <a:r>
              <a:rPr lang="zh-TW" altLang="en-US" dirty="0"/>
              <a:t>關鍵路徑法</a:t>
            </a:r>
            <a:r>
              <a:rPr lang="en-US" dirty="0"/>
              <a:t>: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critical path method </a:t>
            </a:r>
            <a:r>
              <a:rPr lang="en-US" dirty="0"/>
              <a:t>is used </a:t>
            </a:r>
            <a:r>
              <a:rPr lang="en-US" dirty="0">
                <a:highlight>
                  <a:srgbClr val="FFFF00"/>
                </a:highlight>
              </a:rPr>
              <a:t>to 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Estimate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the minimum project duratio</a:t>
            </a:r>
            <a:r>
              <a:rPr lang="en-US" dirty="0">
                <a:highlight>
                  <a:srgbClr val="FFFF00"/>
                </a:highlight>
              </a:rPr>
              <a:t>n </a:t>
            </a:r>
            <a:r>
              <a:rPr lang="en-US" dirty="0"/>
              <a:t>and 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Determine the amount of schedule flexibility </a:t>
            </a:r>
            <a:r>
              <a:rPr lang="en-US" dirty="0"/>
              <a:t>on the logical network paths within the schedule model. </a:t>
            </a:r>
          </a:p>
          <a:p>
            <a:r>
              <a:rPr lang="en-US" dirty="0"/>
              <a:t>This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schedule network analysis technique </a:t>
            </a:r>
            <a:r>
              <a:rPr lang="en-US" dirty="0"/>
              <a:t>calculates the: 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Early start, early finish, late start, and late finish dates </a:t>
            </a:r>
            <a:r>
              <a:rPr lang="en-US" dirty="0"/>
              <a:t>for all activities </a:t>
            </a:r>
          </a:p>
          <a:p>
            <a:pPr lvl="1"/>
            <a:r>
              <a:rPr lang="en-US" dirty="0"/>
              <a:t>Without regard for any resource limitations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by performing a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forward and backward pass analysis </a:t>
            </a:r>
            <a:r>
              <a:rPr lang="en-US" dirty="0"/>
              <a:t>through the schedule network, </a:t>
            </a:r>
          </a:p>
          <a:p>
            <a:r>
              <a:rPr lang="en-US" dirty="0"/>
              <a:t>The longest path on a network diagram … </a:t>
            </a:r>
            <a:r>
              <a:rPr lang="en-US" b="1" dirty="0">
                <a:solidFill>
                  <a:srgbClr val="FF0000"/>
                </a:solidFill>
              </a:rPr>
              <a:t>is the critical path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critical path </a:t>
            </a:r>
            <a:r>
              <a:rPr lang="en-US" dirty="0"/>
              <a:t>is the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sequence of activities </a:t>
            </a:r>
            <a:r>
              <a:rPr lang="en-US" dirty="0"/>
              <a:t>that represents the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longest path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through a project, which </a:t>
            </a:r>
            <a:r>
              <a:rPr lang="en-US" b="1" dirty="0">
                <a:solidFill>
                  <a:srgbClr val="FF0000"/>
                </a:solidFill>
              </a:rPr>
              <a:t>determines 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the shortest possible project duration</a:t>
            </a:r>
            <a:r>
              <a:rPr lang="en-US" dirty="0"/>
              <a:t>. </a:t>
            </a:r>
          </a:p>
          <a:p>
            <a:r>
              <a:rPr lang="en-US" dirty="0"/>
              <a:t>The longest path has </a:t>
            </a:r>
            <a:r>
              <a:rPr lang="en-US" b="1" dirty="0">
                <a:highlight>
                  <a:srgbClr val="FFFF00"/>
                </a:highlight>
              </a:rPr>
              <a:t>the least 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total float—usually zero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03215" y="716680"/>
            <a:ext cx="3768785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CC45F7-9B6E-42D4-8548-20768C072BD5}"/>
              </a:ext>
            </a:extLst>
          </p:cNvPr>
          <p:cNvSpPr/>
          <p:nvPr/>
        </p:nvSpPr>
        <p:spPr>
          <a:xfrm>
            <a:off x="832711" y="3250736"/>
            <a:ext cx="7777889" cy="635463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4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6.5 </a:t>
            </a:r>
            <a:r>
              <a:rPr lang="en-US" dirty="0"/>
              <a:t>TOOLS AND TECHNIQUES</a:t>
            </a:r>
            <a:r>
              <a:rPr lang="en-US" b="1" dirty="0"/>
              <a:t> (1) - CPM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144" y="997236"/>
            <a:ext cx="3584448" cy="5293836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total float </a:t>
            </a:r>
            <a:r>
              <a:rPr lang="en-US" dirty="0"/>
              <a:t>or schedule flexibility is measured by:</a:t>
            </a:r>
          </a:p>
          <a:p>
            <a:pPr lvl="1"/>
            <a:r>
              <a:rPr lang="en-US" dirty="0"/>
              <a:t>the amount of time that </a:t>
            </a:r>
            <a:r>
              <a:rPr lang="en-US" u="sng" dirty="0"/>
              <a:t>a schedule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 activity can be delayed</a:t>
            </a:r>
            <a:r>
              <a:rPr lang="en-US" dirty="0"/>
              <a:t> or extended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from its early start</a:t>
            </a:r>
            <a:r>
              <a:rPr lang="en-US" dirty="0"/>
              <a:t> date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 delaying the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finish date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or violating a schedule constraint. </a:t>
            </a:r>
          </a:p>
          <a:p>
            <a:pPr lvl="1"/>
            <a:r>
              <a:rPr lang="en-US" dirty="0"/>
              <a:t>A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path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normally characterized by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zero total float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the critical path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free float </a:t>
            </a:r>
            <a:r>
              <a:rPr lang="en-US" dirty="0"/>
              <a:t>is the amount of time that </a:t>
            </a:r>
          </a:p>
          <a:p>
            <a:pPr lvl="1"/>
            <a:r>
              <a:rPr lang="en-US" dirty="0"/>
              <a:t>a schedule 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activity can be delayed</a:t>
            </a:r>
            <a:r>
              <a:rPr lang="en-US" dirty="0"/>
              <a:t> </a:t>
            </a:r>
            <a:r>
              <a:rPr lang="en-US" altLang="zh-TW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 delaying the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start date of any successor </a:t>
            </a:r>
            <a:r>
              <a:rPr lang="en-US" dirty="0"/>
              <a:t>or violating a schedule constraint.  </a:t>
            </a:r>
          </a:p>
          <a:p>
            <a:pPr lvl="1"/>
            <a:r>
              <a:rPr lang="en-US" dirty="0"/>
              <a:t>For example the free float for Activity B, in Figure 6-16, is 5 days.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8530" y="1661951"/>
            <a:ext cx="5665470" cy="39644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59674" y="979243"/>
            <a:ext cx="1121378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092" y="3591612"/>
            <a:ext cx="1025583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106E6D4A-76D3-274D-A6DA-C6815A4AD8EE}"/>
              </a:ext>
            </a:extLst>
          </p:cNvPr>
          <p:cNvSpPr/>
          <p:nvPr/>
        </p:nvSpPr>
        <p:spPr>
          <a:xfrm>
            <a:off x="0" y="5716774"/>
            <a:ext cx="9144000" cy="565489"/>
          </a:xfrm>
          <a:custGeom>
            <a:avLst/>
            <a:gdLst>
              <a:gd name="connsiteX0" fmla="*/ 0 w 12192000"/>
              <a:gd name="connsiteY0" fmla="*/ 0 h 520936"/>
              <a:gd name="connsiteX1" fmla="*/ 12192000 w 12192000"/>
              <a:gd name="connsiteY1" fmla="*/ 0 h 520936"/>
              <a:gd name="connsiteX2" fmla="*/ 12192000 w 12192000"/>
              <a:gd name="connsiteY2" fmla="*/ 520936 h 520936"/>
              <a:gd name="connsiteX3" fmla="*/ 0 w 12192000"/>
              <a:gd name="connsiteY3" fmla="*/ 520936 h 520936"/>
              <a:gd name="connsiteX4" fmla="*/ 0 w 12192000"/>
              <a:gd name="connsiteY4" fmla="*/ 0 h 520936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2192000 w 12192000"/>
              <a:gd name="connsiteY2" fmla="*/ 3171 h 524107"/>
              <a:gd name="connsiteX3" fmla="*/ 12192000 w 12192000"/>
              <a:gd name="connsiteY3" fmla="*/ 524107 h 524107"/>
              <a:gd name="connsiteX4" fmla="*/ 0 w 12192000"/>
              <a:gd name="connsiteY4" fmla="*/ 524107 h 524107"/>
              <a:gd name="connsiteX5" fmla="*/ 0 w 12192000"/>
              <a:gd name="connsiteY5" fmla="*/ 3171 h 524107"/>
              <a:gd name="connsiteX0" fmla="*/ 0 w 12192000"/>
              <a:gd name="connsiteY0" fmla="*/ 6887 h 527823"/>
              <a:gd name="connsiteX1" fmla="*/ 11054576 w 12192000"/>
              <a:gd name="connsiteY1" fmla="*/ 3716 h 527823"/>
              <a:gd name="connsiteX2" fmla="*/ 11288751 w 12192000"/>
              <a:gd name="connsiteY2" fmla="*/ 0 h 527823"/>
              <a:gd name="connsiteX3" fmla="*/ 12192000 w 12192000"/>
              <a:gd name="connsiteY3" fmla="*/ 6887 h 527823"/>
              <a:gd name="connsiteX4" fmla="*/ 12192000 w 12192000"/>
              <a:gd name="connsiteY4" fmla="*/ 527823 h 527823"/>
              <a:gd name="connsiteX5" fmla="*/ 0 w 12192000"/>
              <a:gd name="connsiteY5" fmla="*/ 527823 h 527823"/>
              <a:gd name="connsiteX6" fmla="*/ 0 w 12192000"/>
              <a:gd name="connsiteY6" fmla="*/ 6887 h 527823"/>
              <a:gd name="connsiteX0" fmla="*/ 0 w 12192000"/>
              <a:gd name="connsiteY0" fmla="*/ 6887 h 527823"/>
              <a:gd name="connsiteX1" fmla="*/ 11054576 w 12192000"/>
              <a:gd name="connsiteY1" fmla="*/ 3716 h 527823"/>
              <a:gd name="connsiteX2" fmla="*/ 11288751 w 12192000"/>
              <a:gd name="connsiteY2" fmla="*/ 0 h 527823"/>
              <a:gd name="connsiteX3" fmla="*/ 11508059 w 12192000"/>
              <a:gd name="connsiteY3" fmla="*/ 7434 h 527823"/>
              <a:gd name="connsiteX4" fmla="*/ 12192000 w 12192000"/>
              <a:gd name="connsiteY4" fmla="*/ 6887 h 527823"/>
              <a:gd name="connsiteX5" fmla="*/ 12192000 w 12192000"/>
              <a:gd name="connsiteY5" fmla="*/ 527823 h 527823"/>
              <a:gd name="connsiteX6" fmla="*/ 0 w 12192000"/>
              <a:gd name="connsiteY6" fmla="*/ 527823 h 527823"/>
              <a:gd name="connsiteX7" fmla="*/ 0 w 12192000"/>
              <a:gd name="connsiteY7" fmla="*/ 6887 h 527823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296185 w 12192000"/>
              <a:gd name="connsiteY2" fmla="*/ 159836 h 524107"/>
              <a:gd name="connsiteX3" fmla="*/ 11508059 w 12192000"/>
              <a:gd name="connsiteY3" fmla="*/ 3718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710 h 524646"/>
              <a:gd name="connsiteX1" fmla="*/ 11054576 w 12192000"/>
              <a:gd name="connsiteY1" fmla="*/ 539 h 524646"/>
              <a:gd name="connsiteX2" fmla="*/ 11296185 w 12192000"/>
              <a:gd name="connsiteY2" fmla="*/ 160375 h 524646"/>
              <a:gd name="connsiteX3" fmla="*/ 11784284 w 12192000"/>
              <a:gd name="connsiteY3" fmla="*/ 0 h 524646"/>
              <a:gd name="connsiteX4" fmla="*/ 12192000 w 12192000"/>
              <a:gd name="connsiteY4" fmla="*/ 3710 h 524646"/>
              <a:gd name="connsiteX5" fmla="*/ 12192000 w 12192000"/>
              <a:gd name="connsiteY5" fmla="*/ 524646 h 524646"/>
              <a:gd name="connsiteX6" fmla="*/ 0 w 12192000"/>
              <a:gd name="connsiteY6" fmla="*/ 524646 h 524646"/>
              <a:gd name="connsiteX7" fmla="*/ 0 w 12192000"/>
              <a:gd name="connsiteY7" fmla="*/ 3710 h 524646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296185 w 12192000"/>
              <a:gd name="connsiteY2" fmla="*/ 159836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626385 w 12192000"/>
              <a:gd name="connsiteY2" fmla="*/ 138547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626385 w 12192000"/>
              <a:gd name="connsiteY2" fmla="*/ 138547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626385 w 12192000"/>
              <a:gd name="connsiteY2" fmla="*/ 172609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825559 w 12192000"/>
              <a:gd name="connsiteY2" fmla="*/ 3719 h 524107"/>
              <a:gd name="connsiteX3" fmla="*/ 12192000 w 12192000"/>
              <a:gd name="connsiteY3" fmla="*/ 3171 h 524107"/>
              <a:gd name="connsiteX4" fmla="*/ 12192000 w 12192000"/>
              <a:gd name="connsiteY4" fmla="*/ 524107 h 524107"/>
              <a:gd name="connsiteX5" fmla="*/ 0 w 12192000"/>
              <a:gd name="connsiteY5" fmla="*/ 524107 h 524107"/>
              <a:gd name="connsiteX6" fmla="*/ 0 w 12192000"/>
              <a:gd name="connsiteY6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2192000 w 12192000"/>
              <a:gd name="connsiteY2" fmla="*/ 3171 h 524107"/>
              <a:gd name="connsiteX3" fmla="*/ 12192000 w 12192000"/>
              <a:gd name="connsiteY3" fmla="*/ 524107 h 524107"/>
              <a:gd name="connsiteX4" fmla="*/ 0 w 12192000"/>
              <a:gd name="connsiteY4" fmla="*/ 524107 h 524107"/>
              <a:gd name="connsiteX5" fmla="*/ 0 w 12192000"/>
              <a:gd name="connsiteY5" fmla="*/ 3171 h 524107"/>
              <a:gd name="connsiteX0" fmla="*/ 0 w 12192000"/>
              <a:gd name="connsiteY0" fmla="*/ 0 h 520936"/>
              <a:gd name="connsiteX1" fmla="*/ 12192000 w 12192000"/>
              <a:gd name="connsiteY1" fmla="*/ 0 h 520936"/>
              <a:gd name="connsiteX2" fmla="*/ 12192000 w 12192000"/>
              <a:gd name="connsiteY2" fmla="*/ 520936 h 520936"/>
              <a:gd name="connsiteX3" fmla="*/ 0 w 12192000"/>
              <a:gd name="connsiteY3" fmla="*/ 520936 h 520936"/>
              <a:gd name="connsiteX4" fmla="*/ 0 w 12192000"/>
              <a:gd name="connsiteY4" fmla="*/ 0 h 52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20936">
                <a:moveTo>
                  <a:pt x="0" y="0"/>
                </a:moveTo>
                <a:lnTo>
                  <a:pt x="12192000" y="0"/>
                </a:lnTo>
                <a:lnTo>
                  <a:pt x="12192000" y="520936"/>
                </a:lnTo>
                <a:lnTo>
                  <a:pt x="0" y="52093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entury Gothic" panose="020B0502020202020204" pitchFamily="34" charset="0"/>
            </a:endParaRP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603DE3E8-BB3C-BC44-8A82-9B7EA20FA1FD}"/>
              </a:ext>
            </a:extLst>
          </p:cNvPr>
          <p:cNvSpPr/>
          <p:nvPr/>
        </p:nvSpPr>
        <p:spPr>
          <a:xfrm>
            <a:off x="8845483" y="5716775"/>
            <a:ext cx="297908" cy="288036"/>
          </a:xfrm>
          <a:prstGeom prst="parallelogram">
            <a:avLst>
              <a:gd name="adj" fmla="val 65219"/>
            </a:avLst>
          </a:prstGeom>
          <a:solidFill>
            <a:srgbClr val="F0A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D09326-FE9B-8D4A-B160-EF7525E33194}"/>
              </a:ext>
            </a:extLst>
          </p:cNvPr>
          <p:cNvCxnSpPr/>
          <p:nvPr/>
        </p:nvCxnSpPr>
        <p:spPr>
          <a:xfrm>
            <a:off x="2391809" y="1515368"/>
            <a:ext cx="240030" cy="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4F8AB32-E34D-394A-984B-3B2C6743FF80}"/>
              </a:ext>
            </a:extLst>
          </p:cNvPr>
          <p:cNvGrpSpPr/>
          <p:nvPr/>
        </p:nvGrpSpPr>
        <p:grpSpPr>
          <a:xfrm>
            <a:off x="305834" y="1667768"/>
            <a:ext cx="1038225" cy="847725"/>
            <a:chOff x="88900" y="203200"/>
            <a:chExt cx="1384300" cy="113030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CAD395E-BBDE-5F49-8F39-6A5DF1673F1F}"/>
                </a:ext>
              </a:extLst>
            </p:cNvPr>
            <p:cNvSpPr/>
            <p:nvPr/>
          </p:nvSpPr>
          <p:spPr>
            <a:xfrm>
              <a:off x="88900" y="203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ES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62DAC61E-3A8B-B844-8896-9581FE968477}"/>
                </a:ext>
              </a:extLst>
            </p:cNvPr>
            <p:cNvSpPr/>
            <p:nvPr/>
          </p:nvSpPr>
          <p:spPr>
            <a:xfrm>
              <a:off x="546100" y="203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DUR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8AA3F7E-AEFD-1042-B595-4ED6248CBEBE}"/>
                </a:ext>
              </a:extLst>
            </p:cNvPr>
            <p:cNvSpPr/>
            <p:nvPr/>
          </p:nvSpPr>
          <p:spPr>
            <a:xfrm>
              <a:off x="1016000" y="203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EF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2DDD993-A456-A847-AA49-931D7FC02F78}"/>
                </a:ext>
              </a:extLst>
            </p:cNvPr>
            <p:cNvSpPr/>
            <p:nvPr/>
          </p:nvSpPr>
          <p:spPr>
            <a:xfrm>
              <a:off x="88900" y="584200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TASK ID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0C39E829-C944-5B48-B4CA-6CFCFE895EFA}"/>
                </a:ext>
              </a:extLst>
            </p:cNvPr>
            <p:cNvSpPr/>
            <p:nvPr/>
          </p:nvSpPr>
          <p:spPr>
            <a:xfrm>
              <a:off x="88900" y="965200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LS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9DB703F-870F-A845-9B0C-13649EECDE10}"/>
                </a:ext>
              </a:extLst>
            </p:cNvPr>
            <p:cNvSpPr/>
            <p:nvPr/>
          </p:nvSpPr>
          <p:spPr>
            <a:xfrm>
              <a:off x="546100" y="965200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bg1"/>
                  </a:solidFill>
                  <a:latin typeface="Century Gothic" panose="020B0502020202020204" pitchFamily="34" charset="0"/>
                </a:rPr>
                <a:t>TF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63F4A57-7696-EF41-8EB7-F05AFF4E5EC7}"/>
                </a:ext>
              </a:extLst>
            </p:cNvPr>
            <p:cNvSpPr/>
            <p:nvPr/>
          </p:nvSpPr>
          <p:spPr>
            <a:xfrm>
              <a:off x="1016000" y="965200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LF</a:t>
              </a:r>
            </a:p>
          </p:txBody>
        </p:sp>
      </p:grpSp>
      <p:sp>
        <p:nvSpPr>
          <p:cNvPr id="15" name="TextBox 22">
            <a:extLst>
              <a:ext uri="{FF2B5EF4-FFF2-40B4-BE49-F238E27FC236}">
                <a16:creationId xmlns:a16="http://schemas.microsoft.com/office/drawing/2014/main" id="{BD655D15-C7B2-F54A-B85E-037DD2721FCE}"/>
              </a:ext>
            </a:extLst>
          </p:cNvPr>
          <p:cNvSpPr txBox="1"/>
          <p:nvPr/>
        </p:nvSpPr>
        <p:spPr>
          <a:xfrm>
            <a:off x="1410734" y="1677293"/>
            <a:ext cx="1247775" cy="9048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numCol="1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25" dirty="0">
                <a:latin typeface="Century Gothic" panose="020B0502020202020204" pitchFamily="34" charset="0"/>
              </a:rPr>
              <a:t>ES = Earliest Start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DUR = Duration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EF = Earliest Finish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LS = Latest Start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TF = Total Float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LF = Latest Finish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3020DF5-C84D-CE47-94D6-9DA424851BCE}"/>
              </a:ext>
            </a:extLst>
          </p:cNvPr>
          <p:cNvGrpSpPr/>
          <p:nvPr/>
        </p:nvGrpSpPr>
        <p:grpSpPr>
          <a:xfrm>
            <a:off x="1895239" y="2954802"/>
            <a:ext cx="1887372" cy="1413164"/>
            <a:chOff x="8420100" y="3378200"/>
            <a:chExt cx="1384300" cy="112036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7F284D-940C-2842-8614-0D01E441CD95}"/>
                </a:ext>
              </a:extLst>
            </p:cNvPr>
            <p:cNvSpPr/>
            <p:nvPr/>
          </p:nvSpPr>
          <p:spPr>
            <a:xfrm>
              <a:off x="84201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7F45F97-0F42-D746-99BC-DD818744DEDF}"/>
                </a:ext>
              </a:extLst>
            </p:cNvPr>
            <p:cNvSpPr/>
            <p:nvPr/>
          </p:nvSpPr>
          <p:spPr>
            <a:xfrm>
              <a:off x="8877300" y="3378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68DD16A-50A7-6945-83C0-31D4B4F3A0EE}"/>
                </a:ext>
              </a:extLst>
            </p:cNvPr>
            <p:cNvSpPr/>
            <p:nvPr/>
          </p:nvSpPr>
          <p:spPr>
            <a:xfrm>
              <a:off x="93472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384F5F-9FEB-2E4F-9B88-7C6ECA5B1466}"/>
                </a:ext>
              </a:extLst>
            </p:cNvPr>
            <p:cNvSpPr/>
            <p:nvPr/>
          </p:nvSpPr>
          <p:spPr>
            <a:xfrm>
              <a:off x="8420100" y="3749261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A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B4EE7E2-995A-D34E-9B2F-6FDE9AF380A9}"/>
                </a:ext>
              </a:extLst>
            </p:cNvPr>
            <p:cNvSpPr/>
            <p:nvPr/>
          </p:nvSpPr>
          <p:spPr>
            <a:xfrm>
              <a:off x="84201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69A280C-186C-B24B-905F-B2D10D8A557E}"/>
                </a:ext>
              </a:extLst>
            </p:cNvPr>
            <p:cNvSpPr/>
            <p:nvPr/>
          </p:nvSpPr>
          <p:spPr>
            <a:xfrm>
              <a:off x="8877300" y="41302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C9BA2CA-3FE3-E442-9BA3-796D3D33B899}"/>
                </a:ext>
              </a:extLst>
            </p:cNvPr>
            <p:cNvSpPr/>
            <p:nvPr/>
          </p:nvSpPr>
          <p:spPr>
            <a:xfrm>
              <a:off x="93472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A001F9CE-FE7A-7544-A472-688F6D413C77}"/>
              </a:ext>
            </a:extLst>
          </p:cNvPr>
          <p:cNvSpPr txBox="1"/>
          <p:nvPr/>
        </p:nvSpPr>
        <p:spPr>
          <a:xfrm>
            <a:off x="288020" y="1410945"/>
            <a:ext cx="2086469" cy="207749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750" dirty="0">
                <a:latin typeface="Century Gothic" panose="020B0502020202020204" pitchFamily="34" charset="0"/>
              </a:rPr>
              <a:t>Use red arrows to illustrate the critical path.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672BEB3-512A-47BA-88EE-0CEA9891FAA1}"/>
              </a:ext>
            </a:extLst>
          </p:cNvPr>
          <p:cNvGrpSpPr/>
          <p:nvPr/>
        </p:nvGrpSpPr>
        <p:grpSpPr>
          <a:xfrm>
            <a:off x="4964277" y="2954802"/>
            <a:ext cx="1887372" cy="1413164"/>
            <a:chOff x="8420100" y="3378200"/>
            <a:chExt cx="1384300" cy="1120361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A9C9B1-3609-4A43-BE2D-D017948DB052}"/>
                </a:ext>
              </a:extLst>
            </p:cNvPr>
            <p:cNvSpPr/>
            <p:nvPr/>
          </p:nvSpPr>
          <p:spPr>
            <a:xfrm>
              <a:off x="84201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4EC54A00-9349-41D6-A446-6EBEAAE6F94A}"/>
                </a:ext>
              </a:extLst>
            </p:cNvPr>
            <p:cNvSpPr/>
            <p:nvPr/>
          </p:nvSpPr>
          <p:spPr>
            <a:xfrm>
              <a:off x="8877300" y="3378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9C527DB-4F60-4A13-9081-E1376BA703F5}"/>
                </a:ext>
              </a:extLst>
            </p:cNvPr>
            <p:cNvSpPr/>
            <p:nvPr/>
          </p:nvSpPr>
          <p:spPr>
            <a:xfrm>
              <a:off x="93472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5AD76A2-FF96-4AFD-8A8D-4DA3727974CF}"/>
                </a:ext>
              </a:extLst>
            </p:cNvPr>
            <p:cNvSpPr/>
            <p:nvPr/>
          </p:nvSpPr>
          <p:spPr>
            <a:xfrm>
              <a:off x="8420100" y="3749261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B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FBA5B91D-BB42-4151-9F13-3416D01FF3C6}"/>
                </a:ext>
              </a:extLst>
            </p:cNvPr>
            <p:cNvSpPr/>
            <p:nvPr/>
          </p:nvSpPr>
          <p:spPr>
            <a:xfrm>
              <a:off x="84201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DC4F7D3D-4DFC-489B-A9FA-43D82AE40A80}"/>
                </a:ext>
              </a:extLst>
            </p:cNvPr>
            <p:cNvSpPr/>
            <p:nvPr/>
          </p:nvSpPr>
          <p:spPr>
            <a:xfrm>
              <a:off x="8877300" y="41302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254289A5-BDB4-47B7-BB78-6C982AF91A4E}"/>
                </a:ext>
              </a:extLst>
            </p:cNvPr>
            <p:cNvSpPr/>
            <p:nvPr/>
          </p:nvSpPr>
          <p:spPr>
            <a:xfrm>
              <a:off x="93472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0FC1B938-CE78-4D91-8A26-AD280DC7F7F7}"/>
              </a:ext>
            </a:extLst>
          </p:cNvPr>
          <p:cNvCxnSpPr>
            <a:cxnSpLocks/>
          </p:cNvCxnSpPr>
          <p:nvPr/>
        </p:nvCxnSpPr>
        <p:spPr>
          <a:xfrm>
            <a:off x="4006615" y="3660825"/>
            <a:ext cx="764974" cy="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614E7803-60CD-483A-9AE3-7ACEFDD1EB33}"/>
              </a:ext>
            </a:extLst>
          </p:cNvPr>
          <p:cNvSpPr txBox="1"/>
          <p:nvPr/>
        </p:nvSpPr>
        <p:spPr>
          <a:xfrm>
            <a:off x="349920" y="101043"/>
            <a:ext cx="8499475" cy="1015663"/>
          </a:xfrm>
          <a:prstGeom prst="rect">
            <a:avLst/>
          </a:prstGeom>
          <a:solidFill>
            <a:srgbClr val="FFFF00"/>
          </a:solidFill>
        </p:spPr>
        <p:txBody>
          <a:bodyPr wrap="square" lIns="0" rtlCol="0">
            <a:spAutoFit/>
          </a:bodyPr>
          <a:lstStyle/>
          <a:p>
            <a:r>
              <a:rPr lang="en-US" sz="3000" dirty="0">
                <a:latin typeface="Century Gothic" panose="020B0502020202020204" pitchFamily="34" charset="0"/>
              </a:rPr>
              <a:t>CRITICAL PATH DIAGRAM – An example of calculation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6656FBC-C877-4D2D-8595-4D130336B638}"/>
              </a:ext>
            </a:extLst>
          </p:cNvPr>
          <p:cNvSpPr txBox="1"/>
          <p:nvPr/>
        </p:nvSpPr>
        <p:spPr>
          <a:xfrm>
            <a:off x="356505" y="5752713"/>
            <a:ext cx="8377544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25" dirty="0">
                <a:solidFill>
                  <a:schemeClr val="bg1"/>
                </a:solidFill>
                <a:latin typeface="Century Gothic" panose="020B0502020202020204" pitchFamily="34" charset="0"/>
              </a:rPr>
              <a:t>Critical Path Diagram Template – obtained from: Smartsheet, URL - </a:t>
            </a:r>
            <a:r>
              <a:rPr lang="en-US" altLang="zh-TW" sz="1125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https://www.smartsheet.com/content/critical-path-templates</a:t>
            </a:r>
            <a:r>
              <a:rPr lang="en-US" altLang="zh-TW" sz="1125" dirty="0">
                <a:solidFill>
                  <a:srgbClr val="FFFF00"/>
                </a:solidFill>
              </a:rPr>
              <a:t> </a:t>
            </a:r>
            <a:endParaRPr lang="en-US" altLang="zh-TW" sz="1125" dirty="0"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15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106E6D4A-76D3-274D-A6DA-C6815A4AD8EE}"/>
              </a:ext>
            </a:extLst>
          </p:cNvPr>
          <p:cNvSpPr/>
          <p:nvPr/>
        </p:nvSpPr>
        <p:spPr>
          <a:xfrm>
            <a:off x="0" y="5716774"/>
            <a:ext cx="9144000" cy="557015"/>
          </a:xfrm>
          <a:custGeom>
            <a:avLst/>
            <a:gdLst>
              <a:gd name="connsiteX0" fmla="*/ 0 w 12192000"/>
              <a:gd name="connsiteY0" fmla="*/ 0 h 520936"/>
              <a:gd name="connsiteX1" fmla="*/ 12192000 w 12192000"/>
              <a:gd name="connsiteY1" fmla="*/ 0 h 520936"/>
              <a:gd name="connsiteX2" fmla="*/ 12192000 w 12192000"/>
              <a:gd name="connsiteY2" fmla="*/ 520936 h 520936"/>
              <a:gd name="connsiteX3" fmla="*/ 0 w 12192000"/>
              <a:gd name="connsiteY3" fmla="*/ 520936 h 520936"/>
              <a:gd name="connsiteX4" fmla="*/ 0 w 12192000"/>
              <a:gd name="connsiteY4" fmla="*/ 0 h 520936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2192000 w 12192000"/>
              <a:gd name="connsiteY2" fmla="*/ 3171 h 524107"/>
              <a:gd name="connsiteX3" fmla="*/ 12192000 w 12192000"/>
              <a:gd name="connsiteY3" fmla="*/ 524107 h 524107"/>
              <a:gd name="connsiteX4" fmla="*/ 0 w 12192000"/>
              <a:gd name="connsiteY4" fmla="*/ 524107 h 524107"/>
              <a:gd name="connsiteX5" fmla="*/ 0 w 12192000"/>
              <a:gd name="connsiteY5" fmla="*/ 3171 h 524107"/>
              <a:gd name="connsiteX0" fmla="*/ 0 w 12192000"/>
              <a:gd name="connsiteY0" fmla="*/ 6887 h 527823"/>
              <a:gd name="connsiteX1" fmla="*/ 11054576 w 12192000"/>
              <a:gd name="connsiteY1" fmla="*/ 3716 h 527823"/>
              <a:gd name="connsiteX2" fmla="*/ 11288751 w 12192000"/>
              <a:gd name="connsiteY2" fmla="*/ 0 h 527823"/>
              <a:gd name="connsiteX3" fmla="*/ 12192000 w 12192000"/>
              <a:gd name="connsiteY3" fmla="*/ 6887 h 527823"/>
              <a:gd name="connsiteX4" fmla="*/ 12192000 w 12192000"/>
              <a:gd name="connsiteY4" fmla="*/ 527823 h 527823"/>
              <a:gd name="connsiteX5" fmla="*/ 0 w 12192000"/>
              <a:gd name="connsiteY5" fmla="*/ 527823 h 527823"/>
              <a:gd name="connsiteX6" fmla="*/ 0 w 12192000"/>
              <a:gd name="connsiteY6" fmla="*/ 6887 h 527823"/>
              <a:gd name="connsiteX0" fmla="*/ 0 w 12192000"/>
              <a:gd name="connsiteY0" fmla="*/ 6887 h 527823"/>
              <a:gd name="connsiteX1" fmla="*/ 11054576 w 12192000"/>
              <a:gd name="connsiteY1" fmla="*/ 3716 h 527823"/>
              <a:gd name="connsiteX2" fmla="*/ 11288751 w 12192000"/>
              <a:gd name="connsiteY2" fmla="*/ 0 h 527823"/>
              <a:gd name="connsiteX3" fmla="*/ 11508059 w 12192000"/>
              <a:gd name="connsiteY3" fmla="*/ 7434 h 527823"/>
              <a:gd name="connsiteX4" fmla="*/ 12192000 w 12192000"/>
              <a:gd name="connsiteY4" fmla="*/ 6887 h 527823"/>
              <a:gd name="connsiteX5" fmla="*/ 12192000 w 12192000"/>
              <a:gd name="connsiteY5" fmla="*/ 527823 h 527823"/>
              <a:gd name="connsiteX6" fmla="*/ 0 w 12192000"/>
              <a:gd name="connsiteY6" fmla="*/ 527823 h 527823"/>
              <a:gd name="connsiteX7" fmla="*/ 0 w 12192000"/>
              <a:gd name="connsiteY7" fmla="*/ 6887 h 527823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296185 w 12192000"/>
              <a:gd name="connsiteY2" fmla="*/ 159836 h 524107"/>
              <a:gd name="connsiteX3" fmla="*/ 11508059 w 12192000"/>
              <a:gd name="connsiteY3" fmla="*/ 3718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710 h 524646"/>
              <a:gd name="connsiteX1" fmla="*/ 11054576 w 12192000"/>
              <a:gd name="connsiteY1" fmla="*/ 539 h 524646"/>
              <a:gd name="connsiteX2" fmla="*/ 11296185 w 12192000"/>
              <a:gd name="connsiteY2" fmla="*/ 160375 h 524646"/>
              <a:gd name="connsiteX3" fmla="*/ 11784284 w 12192000"/>
              <a:gd name="connsiteY3" fmla="*/ 0 h 524646"/>
              <a:gd name="connsiteX4" fmla="*/ 12192000 w 12192000"/>
              <a:gd name="connsiteY4" fmla="*/ 3710 h 524646"/>
              <a:gd name="connsiteX5" fmla="*/ 12192000 w 12192000"/>
              <a:gd name="connsiteY5" fmla="*/ 524646 h 524646"/>
              <a:gd name="connsiteX6" fmla="*/ 0 w 12192000"/>
              <a:gd name="connsiteY6" fmla="*/ 524646 h 524646"/>
              <a:gd name="connsiteX7" fmla="*/ 0 w 12192000"/>
              <a:gd name="connsiteY7" fmla="*/ 3710 h 524646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296185 w 12192000"/>
              <a:gd name="connsiteY2" fmla="*/ 159836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626385 w 12192000"/>
              <a:gd name="connsiteY2" fmla="*/ 138547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626385 w 12192000"/>
              <a:gd name="connsiteY2" fmla="*/ 138547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626385 w 12192000"/>
              <a:gd name="connsiteY2" fmla="*/ 172609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825559 w 12192000"/>
              <a:gd name="connsiteY2" fmla="*/ 3719 h 524107"/>
              <a:gd name="connsiteX3" fmla="*/ 12192000 w 12192000"/>
              <a:gd name="connsiteY3" fmla="*/ 3171 h 524107"/>
              <a:gd name="connsiteX4" fmla="*/ 12192000 w 12192000"/>
              <a:gd name="connsiteY4" fmla="*/ 524107 h 524107"/>
              <a:gd name="connsiteX5" fmla="*/ 0 w 12192000"/>
              <a:gd name="connsiteY5" fmla="*/ 524107 h 524107"/>
              <a:gd name="connsiteX6" fmla="*/ 0 w 12192000"/>
              <a:gd name="connsiteY6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2192000 w 12192000"/>
              <a:gd name="connsiteY2" fmla="*/ 3171 h 524107"/>
              <a:gd name="connsiteX3" fmla="*/ 12192000 w 12192000"/>
              <a:gd name="connsiteY3" fmla="*/ 524107 h 524107"/>
              <a:gd name="connsiteX4" fmla="*/ 0 w 12192000"/>
              <a:gd name="connsiteY4" fmla="*/ 524107 h 524107"/>
              <a:gd name="connsiteX5" fmla="*/ 0 w 12192000"/>
              <a:gd name="connsiteY5" fmla="*/ 3171 h 524107"/>
              <a:gd name="connsiteX0" fmla="*/ 0 w 12192000"/>
              <a:gd name="connsiteY0" fmla="*/ 0 h 520936"/>
              <a:gd name="connsiteX1" fmla="*/ 12192000 w 12192000"/>
              <a:gd name="connsiteY1" fmla="*/ 0 h 520936"/>
              <a:gd name="connsiteX2" fmla="*/ 12192000 w 12192000"/>
              <a:gd name="connsiteY2" fmla="*/ 520936 h 520936"/>
              <a:gd name="connsiteX3" fmla="*/ 0 w 12192000"/>
              <a:gd name="connsiteY3" fmla="*/ 520936 h 520936"/>
              <a:gd name="connsiteX4" fmla="*/ 0 w 12192000"/>
              <a:gd name="connsiteY4" fmla="*/ 0 h 52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20936">
                <a:moveTo>
                  <a:pt x="0" y="0"/>
                </a:moveTo>
                <a:lnTo>
                  <a:pt x="12192000" y="0"/>
                </a:lnTo>
                <a:lnTo>
                  <a:pt x="12192000" y="520936"/>
                </a:lnTo>
                <a:lnTo>
                  <a:pt x="0" y="52093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entury Gothic" panose="020B0502020202020204" pitchFamily="34" charset="0"/>
            </a:endParaRP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603DE3E8-BB3C-BC44-8A82-9B7EA20FA1FD}"/>
              </a:ext>
            </a:extLst>
          </p:cNvPr>
          <p:cNvSpPr/>
          <p:nvPr/>
        </p:nvSpPr>
        <p:spPr>
          <a:xfrm>
            <a:off x="8845483" y="5716775"/>
            <a:ext cx="297908" cy="288036"/>
          </a:xfrm>
          <a:prstGeom prst="parallelogram">
            <a:avLst>
              <a:gd name="adj" fmla="val 65219"/>
            </a:avLst>
          </a:prstGeom>
          <a:solidFill>
            <a:srgbClr val="F0A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D09326-FE9B-8D4A-B160-EF7525E33194}"/>
              </a:ext>
            </a:extLst>
          </p:cNvPr>
          <p:cNvCxnSpPr/>
          <p:nvPr/>
        </p:nvCxnSpPr>
        <p:spPr>
          <a:xfrm>
            <a:off x="2391809" y="1515368"/>
            <a:ext cx="240030" cy="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4F8AB32-E34D-394A-984B-3B2C6743FF80}"/>
              </a:ext>
            </a:extLst>
          </p:cNvPr>
          <p:cNvGrpSpPr/>
          <p:nvPr/>
        </p:nvGrpSpPr>
        <p:grpSpPr>
          <a:xfrm>
            <a:off x="305834" y="1667768"/>
            <a:ext cx="1038225" cy="847725"/>
            <a:chOff x="88900" y="203200"/>
            <a:chExt cx="1384300" cy="113030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CAD395E-BBDE-5F49-8F39-6A5DF1673F1F}"/>
                </a:ext>
              </a:extLst>
            </p:cNvPr>
            <p:cNvSpPr/>
            <p:nvPr/>
          </p:nvSpPr>
          <p:spPr>
            <a:xfrm>
              <a:off x="88900" y="203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ES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62DAC61E-3A8B-B844-8896-9581FE968477}"/>
                </a:ext>
              </a:extLst>
            </p:cNvPr>
            <p:cNvSpPr/>
            <p:nvPr/>
          </p:nvSpPr>
          <p:spPr>
            <a:xfrm>
              <a:off x="546100" y="203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DUR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8AA3F7E-AEFD-1042-B595-4ED6248CBEBE}"/>
                </a:ext>
              </a:extLst>
            </p:cNvPr>
            <p:cNvSpPr/>
            <p:nvPr/>
          </p:nvSpPr>
          <p:spPr>
            <a:xfrm>
              <a:off x="1016000" y="203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EF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2DDD993-A456-A847-AA49-931D7FC02F78}"/>
                </a:ext>
              </a:extLst>
            </p:cNvPr>
            <p:cNvSpPr/>
            <p:nvPr/>
          </p:nvSpPr>
          <p:spPr>
            <a:xfrm>
              <a:off x="88900" y="584200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TASK ID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0C39E829-C944-5B48-B4CA-6CFCFE895EFA}"/>
                </a:ext>
              </a:extLst>
            </p:cNvPr>
            <p:cNvSpPr/>
            <p:nvPr/>
          </p:nvSpPr>
          <p:spPr>
            <a:xfrm>
              <a:off x="88900" y="965200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LS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9DB703F-870F-A845-9B0C-13649EECDE10}"/>
                </a:ext>
              </a:extLst>
            </p:cNvPr>
            <p:cNvSpPr/>
            <p:nvPr/>
          </p:nvSpPr>
          <p:spPr>
            <a:xfrm>
              <a:off x="546100" y="965200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bg1"/>
                  </a:solidFill>
                  <a:latin typeface="Century Gothic" panose="020B0502020202020204" pitchFamily="34" charset="0"/>
                </a:rPr>
                <a:t>TF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63F4A57-7696-EF41-8EB7-F05AFF4E5EC7}"/>
                </a:ext>
              </a:extLst>
            </p:cNvPr>
            <p:cNvSpPr/>
            <p:nvPr/>
          </p:nvSpPr>
          <p:spPr>
            <a:xfrm>
              <a:off x="1016000" y="965200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LF</a:t>
              </a:r>
            </a:p>
          </p:txBody>
        </p:sp>
      </p:grpSp>
      <p:sp>
        <p:nvSpPr>
          <p:cNvPr id="15" name="TextBox 22">
            <a:extLst>
              <a:ext uri="{FF2B5EF4-FFF2-40B4-BE49-F238E27FC236}">
                <a16:creationId xmlns:a16="http://schemas.microsoft.com/office/drawing/2014/main" id="{BD655D15-C7B2-F54A-B85E-037DD2721FCE}"/>
              </a:ext>
            </a:extLst>
          </p:cNvPr>
          <p:cNvSpPr txBox="1"/>
          <p:nvPr/>
        </p:nvSpPr>
        <p:spPr>
          <a:xfrm>
            <a:off x="1410734" y="1677293"/>
            <a:ext cx="1247775" cy="9048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numCol="1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25">
                <a:latin typeface="Century Gothic" panose="020B0502020202020204" pitchFamily="34" charset="0"/>
              </a:rPr>
              <a:t>ES = Earliest Start</a:t>
            </a:r>
          </a:p>
          <a:p>
            <a:r>
              <a:rPr lang="en-US" sz="825">
                <a:latin typeface="Century Gothic" panose="020B0502020202020204" pitchFamily="34" charset="0"/>
              </a:rPr>
              <a:t>DUR = Duration</a:t>
            </a:r>
          </a:p>
          <a:p>
            <a:r>
              <a:rPr lang="en-US" sz="825">
                <a:latin typeface="Century Gothic" panose="020B0502020202020204" pitchFamily="34" charset="0"/>
              </a:rPr>
              <a:t>EF = Earliest Finish</a:t>
            </a:r>
          </a:p>
          <a:p>
            <a:r>
              <a:rPr lang="en-US" sz="825">
                <a:latin typeface="Century Gothic" panose="020B0502020202020204" pitchFamily="34" charset="0"/>
              </a:rPr>
              <a:t>LS = Latest Start</a:t>
            </a:r>
          </a:p>
          <a:p>
            <a:r>
              <a:rPr lang="en-US" sz="825">
                <a:latin typeface="Century Gothic" panose="020B0502020202020204" pitchFamily="34" charset="0"/>
              </a:rPr>
              <a:t>TF = Total Float</a:t>
            </a:r>
          </a:p>
          <a:p>
            <a:r>
              <a:rPr lang="en-US" sz="825">
                <a:latin typeface="Century Gothic" panose="020B0502020202020204" pitchFamily="34" charset="0"/>
              </a:rPr>
              <a:t>LF = Latest Finish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3020DF5-C84D-CE47-94D6-9DA424851BCE}"/>
              </a:ext>
            </a:extLst>
          </p:cNvPr>
          <p:cNvGrpSpPr/>
          <p:nvPr/>
        </p:nvGrpSpPr>
        <p:grpSpPr>
          <a:xfrm>
            <a:off x="1928492" y="3179928"/>
            <a:ext cx="1887372" cy="1413164"/>
            <a:chOff x="8420100" y="3378200"/>
            <a:chExt cx="1384300" cy="112036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7F284D-940C-2842-8614-0D01E441CD95}"/>
                </a:ext>
              </a:extLst>
            </p:cNvPr>
            <p:cNvSpPr/>
            <p:nvPr/>
          </p:nvSpPr>
          <p:spPr>
            <a:xfrm>
              <a:off x="84201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0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7F45F97-0F42-D746-99BC-DD818744DEDF}"/>
                </a:ext>
              </a:extLst>
            </p:cNvPr>
            <p:cNvSpPr/>
            <p:nvPr/>
          </p:nvSpPr>
          <p:spPr>
            <a:xfrm>
              <a:off x="8877300" y="3378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68DD16A-50A7-6945-83C0-31D4B4F3A0EE}"/>
                </a:ext>
              </a:extLst>
            </p:cNvPr>
            <p:cNvSpPr/>
            <p:nvPr/>
          </p:nvSpPr>
          <p:spPr>
            <a:xfrm>
              <a:off x="93472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384F5F-9FEB-2E4F-9B88-7C6ECA5B1466}"/>
                </a:ext>
              </a:extLst>
            </p:cNvPr>
            <p:cNvSpPr/>
            <p:nvPr/>
          </p:nvSpPr>
          <p:spPr>
            <a:xfrm>
              <a:off x="8420100" y="3749261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A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B4EE7E2-995A-D34E-9B2F-6FDE9AF380A9}"/>
                </a:ext>
              </a:extLst>
            </p:cNvPr>
            <p:cNvSpPr/>
            <p:nvPr/>
          </p:nvSpPr>
          <p:spPr>
            <a:xfrm>
              <a:off x="84201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0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69A280C-186C-B24B-905F-B2D10D8A557E}"/>
                </a:ext>
              </a:extLst>
            </p:cNvPr>
            <p:cNvSpPr/>
            <p:nvPr/>
          </p:nvSpPr>
          <p:spPr>
            <a:xfrm>
              <a:off x="8877300" y="41302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C9BA2CA-3FE3-E442-9BA3-796D3D33B899}"/>
                </a:ext>
              </a:extLst>
            </p:cNvPr>
            <p:cNvSpPr/>
            <p:nvPr/>
          </p:nvSpPr>
          <p:spPr>
            <a:xfrm>
              <a:off x="93472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A001F9CE-FE7A-7544-A472-688F6D413C77}"/>
              </a:ext>
            </a:extLst>
          </p:cNvPr>
          <p:cNvSpPr txBox="1"/>
          <p:nvPr/>
        </p:nvSpPr>
        <p:spPr>
          <a:xfrm>
            <a:off x="288020" y="1410945"/>
            <a:ext cx="2086469" cy="207749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750" dirty="0">
                <a:latin typeface="Century Gothic" panose="020B0502020202020204" pitchFamily="34" charset="0"/>
              </a:rPr>
              <a:t>Use red arrows to illustrate the critical path.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672BEB3-512A-47BA-88EE-0CEA9891FAA1}"/>
              </a:ext>
            </a:extLst>
          </p:cNvPr>
          <p:cNvGrpSpPr/>
          <p:nvPr/>
        </p:nvGrpSpPr>
        <p:grpSpPr>
          <a:xfrm>
            <a:off x="5002379" y="3189753"/>
            <a:ext cx="1887372" cy="1413164"/>
            <a:chOff x="8420100" y="3378200"/>
            <a:chExt cx="1384300" cy="1120361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A9C9B1-3609-4A43-BE2D-D017948DB052}"/>
                </a:ext>
              </a:extLst>
            </p:cNvPr>
            <p:cNvSpPr/>
            <p:nvPr/>
          </p:nvSpPr>
          <p:spPr>
            <a:xfrm>
              <a:off x="84201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4EC54A00-9349-41D6-A446-6EBEAAE6F94A}"/>
                </a:ext>
              </a:extLst>
            </p:cNvPr>
            <p:cNvSpPr/>
            <p:nvPr/>
          </p:nvSpPr>
          <p:spPr>
            <a:xfrm>
              <a:off x="8877300" y="3378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9C527DB-4F60-4A13-9081-E1376BA703F5}"/>
                </a:ext>
              </a:extLst>
            </p:cNvPr>
            <p:cNvSpPr/>
            <p:nvPr/>
          </p:nvSpPr>
          <p:spPr>
            <a:xfrm>
              <a:off x="93472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8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5AD76A2-FF96-4AFD-8A8D-4DA3727974CF}"/>
                </a:ext>
              </a:extLst>
            </p:cNvPr>
            <p:cNvSpPr/>
            <p:nvPr/>
          </p:nvSpPr>
          <p:spPr>
            <a:xfrm>
              <a:off x="8420100" y="3749261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B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FBA5B91D-BB42-4151-9F13-3416D01FF3C6}"/>
                </a:ext>
              </a:extLst>
            </p:cNvPr>
            <p:cNvSpPr/>
            <p:nvPr/>
          </p:nvSpPr>
          <p:spPr>
            <a:xfrm>
              <a:off x="84201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DC4F7D3D-4DFC-489B-A9FA-43D82AE40A80}"/>
                </a:ext>
              </a:extLst>
            </p:cNvPr>
            <p:cNvSpPr/>
            <p:nvPr/>
          </p:nvSpPr>
          <p:spPr>
            <a:xfrm>
              <a:off x="8877300" y="41302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254289A5-BDB4-47B7-BB78-6C982AF91A4E}"/>
                </a:ext>
              </a:extLst>
            </p:cNvPr>
            <p:cNvSpPr/>
            <p:nvPr/>
          </p:nvSpPr>
          <p:spPr>
            <a:xfrm>
              <a:off x="93472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8</a:t>
              </a:r>
            </a:p>
          </p:txBody>
        </p: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0FC1B938-CE78-4D91-8A26-AD280DC7F7F7}"/>
              </a:ext>
            </a:extLst>
          </p:cNvPr>
          <p:cNvCxnSpPr>
            <a:cxnSpLocks/>
          </p:cNvCxnSpPr>
          <p:nvPr/>
        </p:nvCxnSpPr>
        <p:spPr>
          <a:xfrm>
            <a:off x="4044717" y="3895776"/>
            <a:ext cx="764974" cy="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614E7803-60CD-483A-9AE3-7ACEFDD1EB33}"/>
              </a:ext>
            </a:extLst>
          </p:cNvPr>
          <p:cNvSpPr txBox="1"/>
          <p:nvPr/>
        </p:nvSpPr>
        <p:spPr>
          <a:xfrm>
            <a:off x="640445" y="57317"/>
            <a:ext cx="7339319" cy="1015663"/>
          </a:xfrm>
          <a:prstGeom prst="rect">
            <a:avLst/>
          </a:prstGeom>
          <a:solidFill>
            <a:srgbClr val="FFFF00"/>
          </a:solidFill>
        </p:spPr>
        <p:txBody>
          <a:bodyPr wrap="square" lIns="0" rtlCol="0">
            <a:spAutoFit/>
          </a:bodyPr>
          <a:lstStyle/>
          <a:p>
            <a:r>
              <a:rPr lang="en-US" sz="3000" dirty="0">
                <a:latin typeface="Century Gothic" panose="020B0502020202020204" pitchFamily="34" charset="0"/>
              </a:rPr>
              <a:t>CRITICAL PATH DIAGRAM – An example of calculation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6656FBC-C877-4D2D-8595-4D130336B638}"/>
              </a:ext>
            </a:extLst>
          </p:cNvPr>
          <p:cNvSpPr txBox="1"/>
          <p:nvPr/>
        </p:nvSpPr>
        <p:spPr>
          <a:xfrm>
            <a:off x="356505" y="5752713"/>
            <a:ext cx="8377544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25" dirty="0">
                <a:solidFill>
                  <a:schemeClr val="bg1"/>
                </a:solidFill>
                <a:latin typeface="Century Gothic" panose="020B0502020202020204" pitchFamily="34" charset="0"/>
              </a:rPr>
              <a:t>Critical Path Diagram Template – obtained from: Smartsheet, URL - </a:t>
            </a:r>
            <a:r>
              <a:rPr lang="en-US" altLang="zh-TW" sz="1125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https://www.smartsheet.com/content/critical-path-templates</a:t>
            </a:r>
            <a:r>
              <a:rPr lang="en-US" altLang="zh-TW" sz="1125" dirty="0">
                <a:solidFill>
                  <a:srgbClr val="FFFF00"/>
                </a:solidFill>
              </a:rPr>
              <a:t> </a:t>
            </a:r>
            <a:endParaRPr lang="en-US" altLang="zh-TW" sz="1125" dirty="0"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B7237D3-8440-4BCB-B990-7472AA8246AC}"/>
              </a:ext>
            </a:extLst>
          </p:cNvPr>
          <p:cNvGrpSpPr/>
          <p:nvPr/>
        </p:nvGrpSpPr>
        <p:grpSpPr>
          <a:xfrm>
            <a:off x="61795" y="1593680"/>
            <a:ext cx="2310248" cy="1414393"/>
            <a:chOff x="82393" y="981907"/>
            <a:chExt cx="3080330" cy="188585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71FAC06-EEB8-46C3-97E3-4DBB1F1DE732}"/>
                </a:ext>
              </a:extLst>
            </p:cNvPr>
            <p:cNvSpPr txBox="1"/>
            <p:nvPr/>
          </p:nvSpPr>
          <p:spPr>
            <a:xfrm>
              <a:off x="82393" y="2467654"/>
              <a:ext cx="3080330" cy="400109"/>
            </a:xfrm>
            <a:prstGeom prst="rect">
              <a:avLst/>
            </a:prstGeom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TW" sz="135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Total Float = LS-ES or LF-EF</a:t>
              </a:r>
              <a:endParaRPr lang="zh-TW" altLang="en-US" sz="13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4F61282-8BB0-4718-9F99-8004F50C382F}"/>
                </a:ext>
              </a:extLst>
            </p:cNvPr>
            <p:cNvSpPr/>
            <p:nvPr/>
          </p:nvSpPr>
          <p:spPr>
            <a:xfrm>
              <a:off x="384026" y="981907"/>
              <a:ext cx="469900" cy="133988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F818A92-EE21-43E1-A641-FED292BDB7AF}"/>
                </a:ext>
              </a:extLst>
            </p:cNvPr>
            <p:cNvSpPr/>
            <p:nvPr/>
          </p:nvSpPr>
          <p:spPr>
            <a:xfrm>
              <a:off x="1340183" y="1016963"/>
              <a:ext cx="469900" cy="133988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78699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106E6D4A-76D3-274D-A6DA-C6815A4AD8EE}"/>
              </a:ext>
            </a:extLst>
          </p:cNvPr>
          <p:cNvSpPr/>
          <p:nvPr/>
        </p:nvSpPr>
        <p:spPr>
          <a:xfrm>
            <a:off x="0" y="5716775"/>
            <a:ext cx="9144000" cy="288036"/>
          </a:xfrm>
          <a:custGeom>
            <a:avLst/>
            <a:gdLst>
              <a:gd name="connsiteX0" fmla="*/ 0 w 12192000"/>
              <a:gd name="connsiteY0" fmla="*/ 0 h 520936"/>
              <a:gd name="connsiteX1" fmla="*/ 12192000 w 12192000"/>
              <a:gd name="connsiteY1" fmla="*/ 0 h 520936"/>
              <a:gd name="connsiteX2" fmla="*/ 12192000 w 12192000"/>
              <a:gd name="connsiteY2" fmla="*/ 520936 h 520936"/>
              <a:gd name="connsiteX3" fmla="*/ 0 w 12192000"/>
              <a:gd name="connsiteY3" fmla="*/ 520936 h 520936"/>
              <a:gd name="connsiteX4" fmla="*/ 0 w 12192000"/>
              <a:gd name="connsiteY4" fmla="*/ 0 h 520936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2192000 w 12192000"/>
              <a:gd name="connsiteY2" fmla="*/ 3171 h 524107"/>
              <a:gd name="connsiteX3" fmla="*/ 12192000 w 12192000"/>
              <a:gd name="connsiteY3" fmla="*/ 524107 h 524107"/>
              <a:gd name="connsiteX4" fmla="*/ 0 w 12192000"/>
              <a:gd name="connsiteY4" fmla="*/ 524107 h 524107"/>
              <a:gd name="connsiteX5" fmla="*/ 0 w 12192000"/>
              <a:gd name="connsiteY5" fmla="*/ 3171 h 524107"/>
              <a:gd name="connsiteX0" fmla="*/ 0 w 12192000"/>
              <a:gd name="connsiteY0" fmla="*/ 6887 h 527823"/>
              <a:gd name="connsiteX1" fmla="*/ 11054576 w 12192000"/>
              <a:gd name="connsiteY1" fmla="*/ 3716 h 527823"/>
              <a:gd name="connsiteX2" fmla="*/ 11288751 w 12192000"/>
              <a:gd name="connsiteY2" fmla="*/ 0 h 527823"/>
              <a:gd name="connsiteX3" fmla="*/ 12192000 w 12192000"/>
              <a:gd name="connsiteY3" fmla="*/ 6887 h 527823"/>
              <a:gd name="connsiteX4" fmla="*/ 12192000 w 12192000"/>
              <a:gd name="connsiteY4" fmla="*/ 527823 h 527823"/>
              <a:gd name="connsiteX5" fmla="*/ 0 w 12192000"/>
              <a:gd name="connsiteY5" fmla="*/ 527823 h 527823"/>
              <a:gd name="connsiteX6" fmla="*/ 0 w 12192000"/>
              <a:gd name="connsiteY6" fmla="*/ 6887 h 527823"/>
              <a:gd name="connsiteX0" fmla="*/ 0 w 12192000"/>
              <a:gd name="connsiteY0" fmla="*/ 6887 h 527823"/>
              <a:gd name="connsiteX1" fmla="*/ 11054576 w 12192000"/>
              <a:gd name="connsiteY1" fmla="*/ 3716 h 527823"/>
              <a:gd name="connsiteX2" fmla="*/ 11288751 w 12192000"/>
              <a:gd name="connsiteY2" fmla="*/ 0 h 527823"/>
              <a:gd name="connsiteX3" fmla="*/ 11508059 w 12192000"/>
              <a:gd name="connsiteY3" fmla="*/ 7434 h 527823"/>
              <a:gd name="connsiteX4" fmla="*/ 12192000 w 12192000"/>
              <a:gd name="connsiteY4" fmla="*/ 6887 h 527823"/>
              <a:gd name="connsiteX5" fmla="*/ 12192000 w 12192000"/>
              <a:gd name="connsiteY5" fmla="*/ 527823 h 527823"/>
              <a:gd name="connsiteX6" fmla="*/ 0 w 12192000"/>
              <a:gd name="connsiteY6" fmla="*/ 527823 h 527823"/>
              <a:gd name="connsiteX7" fmla="*/ 0 w 12192000"/>
              <a:gd name="connsiteY7" fmla="*/ 6887 h 527823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296185 w 12192000"/>
              <a:gd name="connsiteY2" fmla="*/ 159836 h 524107"/>
              <a:gd name="connsiteX3" fmla="*/ 11508059 w 12192000"/>
              <a:gd name="connsiteY3" fmla="*/ 3718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710 h 524646"/>
              <a:gd name="connsiteX1" fmla="*/ 11054576 w 12192000"/>
              <a:gd name="connsiteY1" fmla="*/ 539 h 524646"/>
              <a:gd name="connsiteX2" fmla="*/ 11296185 w 12192000"/>
              <a:gd name="connsiteY2" fmla="*/ 160375 h 524646"/>
              <a:gd name="connsiteX3" fmla="*/ 11784284 w 12192000"/>
              <a:gd name="connsiteY3" fmla="*/ 0 h 524646"/>
              <a:gd name="connsiteX4" fmla="*/ 12192000 w 12192000"/>
              <a:gd name="connsiteY4" fmla="*/ 3710 h 524646"/>
              <a:gd name="connsiteX5" fmla="*/ 12192000 w 12192000"/>
              <a:gd name="connsiteY5" fmla="*/ 524646 h 524646"/>
              <a:gd name="connsiteX6" fmla="*/ 0 w 12192000"/>
              <a:gd name="connsiteY6" fmla="*/ 524646 h 524646"/>
              <a:gd name="connsiteX7" fmla="*/ 0 w 12192000"/>
              <a:gd name="connsiteY7" fmla="*/ 3710 h 524646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296185 w 12192000"/>
              <a:gd name="connsiteY2" fmla="*/ 159836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054576 w 12192000"/>
              <a:gd name="connsiteY1" fmla="*/ 0 h 524107"/>
              <a:gd name="connsiteX2" fmla="*/ 11626385 w 12192000"/>
              <a:gd name="connsiteY2" fmla="*/ 138547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626385 w 12192000"/>
              <a:gd name="connsiteY2" fmla="*/ 138547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626385 w 12192000"/>
              <a:gd name="connsiteY2" fmla="*/ 172609 h 524107"/>
              <a:gd name="connsiteX3" fmla="*/ 11825559 w 12192000"/>
              <a:gd name="connsiteY3" fmla="*/ 3719 h 524107"/>
              <a:gd name="connsiteX4" fmla="*/ 12192000 w 12192000"/>
              <a:gd name="connsiteY4" fmla="*/ 3171 h 524107"/>
              <a:gd name="connsiteX5" fmla="*/ 12192000 w 12192000"/>
              <a:gd name="connsiteY5" fmla="*/ 524107 h 524107"/>
              <a:gd name="connsiteX6" fmla="*/ 0 w 12192000"/>
              <a:gd name="connsiteY6" fmla="*/ 524107 h 524107"/>
              <a:gd name="connsiteX7" fmla="*/ 0 w 12192000"/>
              <a:gd name="connsiteY7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1825559 w 12192000"/>
              <a:gd name="connsiteY2" fmla="*/ 3719 h 524107"/>
              <a:gd name="connsiteX3" fmla="*/ 12192000 w 12192000"/>
              <a:gd name="connsiteY3" fmla="*/ 3171 h 524107"/>
              <a:gd name="connsiteX4" fmla="*/ 12192000 w 12192000"/>
              <a:gd name="connsiteY4" fmla="*/ 524107 h 524107"/>
              <a:gd name="connsiteX5" fmla="*/ 0 w 12192000"/>
              <a:gd name="connsiteY5" fmla="*/ 524107 h 524107"/>
              <a:gd name="connsiteX6" fmla="*/ 0 w 12192000"/>
              <a:gd name="connsiteY6" fmla="*/ 3171 h 524107"/>
              <a:gd name="connsiteX0" fmla="*/ 0 w 12192000"/>
              <a:gd name="connsiteY0" fmla="*/ 3171 h 524107"/>
              <a:gd name="connsiteX1" fmla="*/ 11429226 w 12192000"/>
              <a:gd name="connsiteY1" fmla="*/ 0 h 524107"/>
              <a:gd name="connsiteX2" fmla="*/ 12192000 w 12192000"/>
              <a:gd name="connsiteY2" fmla="*/ 3171 h 524107"/>
              <a:gd name="connsiteX3" fmla="*/ 12192000 w 12192000"/>
              <a:gd name="connsiteY3" fmla="*/ 524107 h 524107"/>
              <a:gd name="connsiteX4" fmla="*/ 0 w 12192000"/>
              <a:gd name="connsiteY4" fmla="*/ 524107 h 524107"/>
              <a:gd name="connsiteX5" fmla="*/ 0 w 12192000"/>
              <a:gd name="connsiteY5" fmla="*/ 3171 h 524107"/>
              <a:gd name="connsiteX0" fmla="*/ 0 w 12192000"/>
              <a:gd name="connsiteY0" fmla="*/ 0 h 520936"/>
              <a:gd name="connsiteX1" fmla="*/ 12192000 w 12192000"/>
              <a:gd name="connsiteY1" fmla="*/ 0 h 520936"/>
              <a:gd name="connsiteX2" fmla="*/ 12192000 w 12192000"/>
              <a:gd name="connsiteY2" fmla="*/ 520936 h 520936"/>
              <a:gd name="connsiteX3" fmla="*/ 0 w 12192000"/>
              <a:gd name="connsiteY3" fmla="*/ 520936 h 520936"/>
              <a:gd name="connsiteX4" fmla="*/ 0 w 12192000"/>
              <a:gd name="connsiteY4" fmla="*/ 0 h 52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20936">
                <a:moveTo>
                  <a:pt x="0" y="0"/>
                </a:moveTo>
                <a:lnTo>
                  <a:pt x="12192000" y="0"/>
                </a:lnTo>
                <a:lnTo>
                  <a:pt x="12192000" y="520936"/>
                </a:lnTo>
                <a:lnTo>
                  <a:pt x="0" y="52093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entury Gothic" panose="020B0502020202020204" pitchFamily="34" charset="0"/>
            </a:endParaRP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603DE3E8-BB3C-BC44-8A82-9B7EA20FA1FD}"/>
              </a:ext>
            </a:extLst>
          </p:cNvPr>
          <p:cNvSpPr/>
          <p:nvPr/>
        </p:nvSpPr>
        <p:spPr>
          <a:xfrm>
            <a:off x="8845483" y="5716775"/>
            <a:ext cx="297908" cy="288036"/>
          </a:xfrm>
          <a:prstGeom prst="parallelogram">
            <a:avLst>
              <a:gd name="adj" fmla="val 65219"/>
            </a:avLst>
          </a:prstGeom>
          <a:solidFill>
            <a:srgbClr val="F0A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D09326-FE9B-8D4A-B160-EF7525E33194}"/>
              </a:ext>
            </a:extLst>
          </p:cNvPr>
          <p:cNvCxnSpPr/>
          <p:nvPr/>
        </p:nvCxnSpPr>
        <p:spPr>
          <a:xfrm>
            <a:off x="2391809" y="1515368"/>
            <a:ext cx="240030" cy="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4F8AB32-E34D-394A-984B-3B2C6743FF80}"/>
              </a:ext>
            </a:extLst>
          </p:cNvPr>
          <p:cNvGrpSpPr/>
          <p:nvPr/>
        </p:nvGrpSpPr>
        <p:grpSpPr>
          <a:xfrm>
            <a:off x="305834" y="1667768"/>
            <a:ext cx="1038225" cy="847725"/>
            <a:chOff x="88900" y="203200"/>
            <a:chExt cx="1384300" cy="113030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CAD395E-BBDE-5F49-8F39-6A5DF1673F1F}"/>
                </a:ext>
              </a:extLst>
            </p:cNvPr>
            <p:cNvSpPr/>
            <p:nvPr/>
          </p:nvSpPr>
          <p:spPr>
            <a:xfrm>
              <a:off x="88900" y="203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ES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62DAC61E-3A8B-B844-8896-9581FE968477}"/>
                </a:ext>
              </a:extLst>
            </p:cNvPr>
            <p:cNvSpPr/>
            <p:nvPr/>
          </p:nvSpPr>
          <p:spPr>
            <a:xfrm>
              <a:off x="546100" y="203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DUR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8AA3F7E-AEFD-1042-B595-4ED6248CBEBE}"/>
                </a:ext>
              </a:extLst>
            </p:cNvPr>
            <p:cNvSpPr/>
            <p:nvPr/>
          </p:nvSpPr>
          <p:spPr>
            <a:xfrm>
              <a:off x="1016000" y="203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EF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2DDD993-A456-A847-AA49-931D7FC02F78}"/>
                </a:ext>
              </a:extLst>
            </p:cNvPr>
            <p:cNvSpPr/>
            <p:nvPr/>
          </p:nvSpPr>
          <p:spPr>
            <a:xfrm>
              <a:off x="88900" y="584200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TASK ID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0C39E829-C944-5B48-B4CA-6CFCFE895EFA}"/>
                </a:ext>
              </a:extLst>
            </p:cNvPr>
            <p:cNvSpPr/>
            <p:nvPr/>
          </p:nvSpPr>
          <p:spPr>
            <a:xfrm>
              <a:off x="88900" y="965200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LS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9DB703F-870F-A845-9B0C-13649EECDE10}"/>
                </a:ext>
              </a:extLst>
            </p:cNvPr>
            <p:cNvSpPr/>
            <p:nvPr/>
          </p:nvSpPr>
          <p:spPr>
            <a:xfrm>
              <a:off x="546100" y="965200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bg1"/>
                  </a:solidFill>
                  <a:latin typeface="Century Gothic" panose="020B0502020202020204" pitchFamily="34" charset="0"/>
                </a:rPr>
                <a:t>TF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63F4A57-7696-EF41-8EB7-F05AFF4E5EC7}"/>
                </a:ext>
              </a:extLst>
            </p:cNvPr>
            <p:cNvSpPr/>
            <p:nvPr/>
          </p:nvSpPr>
          <p:spPr>
            <a:xfrm>
              <a:off x="1016000" y="965200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>
                  <a:solidFill>
                    <a:schemeClr val="tx1"/>
                  </a:solidFill>
                  <a:latin typeface="Century Gothic" panose="020B0502020202020204" pitchFamily="34" charset="0"/>
                </a:rPr>
                <a:t>LF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CB9A4B-231F-1F41-80DC-37B3398FF4B3}"/>
              </a:ext>
            </a:extLst>
          </p:cNvPr>
          <p:cNvGrpSpPr/>
          <p:nvPr/>
        </p:nvGrpSpPr>
        <p:grpSpPr>
          <a:xfrm>
            <a:off x="1497081" y="3356222"/>
            <a:ext cx="1038225" cy="840271"/>
            <a:chOff x="152400" y="3378200"/>
            <a:chExt cx="1384300" cy="1120361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2510024-9AE4-2D4E-886F-6BCD9353CDE1}"/>
                </a:ext>
              </a:extLst>
            </p:cNvPr>
            <p:cNvSpPr/>
            <p:nvPr/>
          </p:nvSpPr>
          <p:spPr>
            <a:xfrm>
              <a:off x="1524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CE3653C-D212-7B4D-B936-0152B90A4A41}"/>
                </a:ext>
              </a:extLst>
            </p:cNvPr>
            <p:cNvSpPr/>
            <p:nvPr/>
          </p:nvSpPr>
          <p:spPr>
            <a:xfrm>
              <a:off x="609600" y="3378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094E4D4-6F34-7E4D-9F7E-6BF500BACBAC}"/>
                </a:ext>
              </a:extLst>
            </p:cNvPr>
            <p:cNvSpPr/>
            <p:nvPr/>
          </p:nvSpPr>
          <p:spPr>
            <a:xfrm>
              <a:off x="10795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30DA854-02FF-1A4A-A6E4-72FD4430264B}"/>
                </a:ext>
              </a:extLst>
            </p:cNvPr>
            <p:cNvSpPr/>
            <p:nvPr/>
          </p:nvSpPr>
          <p:spPr>
            <a:xfrm>
              <a:off x="152400" y="3749261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A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223F948C-2B54-5F45-AE8F-6DBC08DAC347}"/>
                </a:ext>
              </a:extLst>
            </p:cNvPr>
            <p:cNvSpPr/>
            <p:nvPr/>
          </p:nvSpPr>
          <p:spPr>
            <a:xfrm>
              <a:off x="1524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863EAAB1-7CE8-434E-A33F-BDC9CFFA643F}"/>
                </a:ext>
              </a:extLst>
            </p:cNvPr>
            <p:cNvSpPr/>
            <p:nvPr/>
          </p:nvSpPr>
          <p:spPr>
            <a:xfrm>
              <a:off x="609600" y="41302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19C46877-DA4B-3E40-BF9D-BDAF8951F11B}"/>
                </a:ext>
              </a:extLst>
            </p:cNvPr>
            <p:cNvSpPr/>
            <p:nvPr/>
          </p:nvSpPr>
          <p:spPr>
            <a:xfrm>
              <a:off x="1066800" y="4122619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5" name="TextBox 22">
            <a:extLst>
              <a:ext uri="{FF2B5EF4-FFF2-40B4-BE49-F238E27FC236}">
                <a16:creationId xmlns:a16="http://schemas.microsoft.com/office/drawing/2014/main" id="{BD655D15-C7B2-F54A-B85E-037DD2721FCE}"/>
              </a:ext>
            </a:extLst>
          </p:cNvPr>
          <p:cNvSpPr txBox="1"/>
          <p:nvPr/>
        </p:nvSpPr>
        <p:spPr>
          <a:xfrm>
            <a:off x="1410734" y="1677293"/>
            <a:ext cx="1247775" cy="9048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numCol="1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25" dirty="0">
                <a:latin typeface="Century Gothic" panose="020B0502020202020204" pitchFamily="34" charset="0"/>
              </a:rPr>
              <a:t>ES = Earliest Start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DUR = Duration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EF = Earliest Finish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LS = Latest Start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TF = Total Float</a:t>
            </a:r>
          </a:p>
          <a:p>
            <a:r>
              <a:rPr lang="en-US" sz="825" dirty="0">
                <a:latin typeface="Century Gothic" panose="020B0502020202020204" pitchFamily="34" charset="0"/>
              </a:rPr>
              <a:t>LF = Latest Finish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3020DF5-C84D-CE47-94D6-9DA424851BCE}"/>
              </a:ext>
            </a:extLst>
          </p:cNvPr>
          <p:cNvGrpSpPr/>
          <p:nvPr/>
        </p:nvGrpSpPr>
        <p:grpSpPr>
          <a:xfrm>
            <a:off x="6404823" y="3054474"/>
            <a:ext cx="1038225" cy="840271"/>
            <a:chOff x="8420100" y="3378200"/>
            <a:chExt cx="1384300" cy="112036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7F284D-940C-2842-8614-0D01E441CD95}"/>
                </a:ext>
              </a:extLst>
            </p:cNvPr>
            <p:cNvSpPr/>
            <p:nvPr/>
          </p:nvSpPr>
          <p:spPr>
            <a:xfrm>
              <a:off x="84201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7F45F97-0F42-D746-99BC-DD818744DEDF}"/>
                </a:ext>
              </a:extLst>
            </p:cNvPr>
            <p:cNvSpPr/>
            <p:nvPr/>
          </p:nvSpPr>
          <p:spPr>
            <a:xfrm>
              <a:off x="8877300" y="3378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68DD16A-50A7-6945-83C0-31D4B4F3A0EE}"/>
                </a:ext>
              </a:extLst>
            </p:cNvPr>
            <p:cNvSpPr/>
            <p:nvPr/>
          </p:nvSpPr>
          <p:spPr>
            <a:xfrm>
              <a:off x="93472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384F5F-9FEB-2E4F-9B88-7C6ECA5B1466}"/>
                </a:ext>
              </a:extLst>
            </p:cNvPr>
            <p:cNvSpPr/>
            <p:nvPr/>
          </p:nvSpPr>
          <p:spPr>
            <a:xfrm>
              <a:off x="8420100" y="3749261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E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B4EE7E2-995A-D34E-9B2F-6FDE9AF380A9}"/>
                </a:ext>
              </a:extLst>
            </p:cNvPr>
            <p:cNvSpPr/>
            <p:nvPr/>
          </p:nvSpPr>
          <p:spPr>
            <a:xfrm>
              <a:off x="84201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69A280C-186C-B24B-905F-B2D10D8A557E}"/>
                </a:ext>
              </a:extLst>
            </p:cNvPr>
            <p:cNvSpPr/>
            <p:nvPr/>
          </p:nvSpPr>
          <p:spPr>
            <a:xfrm>
              <a:off x="8877300" y="41302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C9BA2CA-3FE3-E442-9BA3-796D3D33B899}"/>
                </a:ext>
              </a:extLst>
            </p:cNvPr>
            <p:cNvSpPr/>
            <p:nvPr/>
          </p:nvSpPr>
          <p:spPr>
            <a:xfrm>
              <a:off x="93472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0442F85-4991-5845-95D9-3FCDF6158F5C}"/>
              </a:ext>
            </a:extLst>
          </p:cNvPr>
          <p:cNvGrpSpPr/>
          <p:nvPr/>
        </p:nvGrpSpPr>
        <p:grpSpPr>
          <a:xfrm>
            <a:off x="3239106" y="2119794"/>
            <a:ext cx="1042416" cy="840271"/>
            <a:chOff x="3340100" y="1714500"/>
            <a:chExt cx="1389888" cy="112036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49A9A54-A339-B34D-88F7-68174326BCDC}"/>
                </a:ext>
              </a:extLst>
            </p:cNvPr>
            <p:cNvSpPr/>
            <p:nvPr/>
          </p:nvSpPr>
          <p:spPr>
            <a:xfrm>
              <a:off x="3340100" y="17145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DAFC405-C99A-DD45-B930-1857DAC1C916}"/>
                </a:ext>
              </a:extLst>
            </p:cNvPr>
            <p:cNvSpPr/>
            <p:nvPr/>
          </p:nvSpPr>
          <p:spPr>
            <a:xfrm>
              <a:off x="3797300" y="17145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4CDCABD-8B2A-344F-856C-C8FFE385B441}"/>
                </a:ext>
              </a:extLst>
            </p:cNvPr>
            <p:cNvSpPr/>
            <p:nvPr/>
          </p:nvSpPr>
          <p:spPr>
            <a:xfrm>
              <a:off x="4267200" y="17145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EB8BE9A-3097-9840-A6EA-9CFD5BCFEEEA}"/>
                </a:ext>
              </a:extLst>
            </p:cNvPr>
            <p:cNvSpPr/>
            <p:nvPr/>
          </p:nvSpPr>
          <p:spPr>
            <a:xfrm>
              <a:off x="3340100" y="2095500"/>
              <a:ext cx="1389888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B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F7D9AA78-3B11-2845-8880-35C28DD4CC37}"/>
                </a:ext>
              </a:extLst>
            </p:cNvPr>
            <p:cNvSpPr/>
            <p:nvPr/>
          </p:nvSpPr>
          <p:spPr>
            <a:xfrm>
              <a:off x="3340100" y="24665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039B6F4-E70C-0B48-A859-96F7F02C07CE}"/>
                </a:ext>
              </a:extLst>
            </p:cNvPr>
            <p:cNvSpPr/>
            <p:nvPr/>
          </p:nvSpPr>
          <p:spPr>
            <a:xfrm>
              <a:off x="3797300" y="24665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93FA711-DF54-F747-9AC9-85DC856EA46C}"/>
                </a:ext>
              </a:extLst>
            </p:cNvPr>
            <p:cNvSpPr/>
            <p:nvPr/>
          </p:nvSpPr>
          <p:spPr>
            <a:xfrm>
              <a:off x="4267200" y="24665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BA94FF-8F57-F947-8BEE-8281DFF230E4}"/>
              </a:ext>
            </a:extLst>
          </p:cNvPr>
          <p:cNvGrpSpPr/>
          <p:nvPr/>
        </p:nvGrpSpPr>
        <p:grpSpPr>
          <a:xfrm>
            <a:off x="4804688" y="2074490"/>
            <a:ext cx="1042416" cy="840271"/>
            <a:chOff x="6350000" y="1714500"/>
            <a:chExt cx="1389888" cy="112036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94027C8-AD21-034A-B6F0-8CF559731AEF}"/>
                </a:ext>
              </a:extLst>
            </p:cNvPr>
            <p:cNvSpPr/>
            <p:nvPr/>
          </p:nvSpPr>
          <p:spPr>
            <a:xfrm>
              <a:off x="6350000" y="17145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7A4D21C-EA9E-2A4D-9B8E-365852DB2078}"/>
                </a:ext>
              </a:extLst>
            </p:cNvPr>
            <p:cNvSpPr/>
            <p:nvPr/>
          </p:nvSpPr>
          <p:spPr>
            <a:xfrm>
              <a:off x="6807200" y="17145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4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AEF287B-4D7E-CD41-BD55-61A90B405584}"/>
                </a:ext>
              </a:extLst>
            </p:cNvPr>
            <p:cNvSpPr/>
            <p:nvPr/>
          </p:nvSpPr>
          <p:spPr>
            <a:xfrm>
              <a:off x="7277100" y="17145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E5F09E7-23EA-FD46-A8C0-E7E87DD2EA1F}"/>
                </a:ext>
              </a:extLst>
            </p:cNvPr>
            <p:cNvSpPr/>
            <p:nvPr/>
          </p:nvSpPr>
          <p:spPr>
            <a:xfrm>
              <a:off x="6350000" y="2095500"/>
              <a:ext cx="1389888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C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706C5CC-02C9-AF4D-91B9-D75B5C78ACBD}"/>
                </a:ext>
              </a:extLst>
            </p:cNvPr>
            <p:cNvSpPr/>
            <p:nvPr/>
          </p:nvSpPr>
          <p:spPr>
            <a:xfrm>
              <a:off x="6350000" y="24665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37280E5-D4A2-6548-8ACB-9052F937F829}"/>
                </a:ext>
              </a:extLst>
            </p:cNvPr>
            <p:cNvSpPr/>
            <p:nvPr/>
          </p:nvSpPr>
          <p:spPr>
            <a:xfrm>
              <a:off x="6807200" y="24665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4909A8E-C0B1-4B4C-A80E-6CC6642C0B23}"/>
                </a:ext>
              </a:extLst>
            </p:cNvPr>
            <p:cNvSpPr/>
            <p:nvPr/>
          </p:nvSpPr>
          <p:spPr>
            <a:xfrm>
              <a:off x="7277100" y="24665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FB59A72-F94A-5540-B6B7-94C229933272}"/>
              </a:ext>
            </a:extLst>
          </p:cNvPr>
          <p:cNvGrpSpPr/>
          <p:nvPr/>
        </p:nvGrpSpPr>
        <p:grpSpPr>
          <a:xfrm>
            <a:off x="4202377" y="4108643"/>
            <a:ext cx="1038225" cy="840271"/>
            <a:chOff x="4286250" y="5194300"/>
            <a:chExt cx="1384300" cy="1120361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F44B652-FB7B-914D-8F8F-0BAEAA266B31}"/>
                </a:ext>
              </a:extLst>
            </p:cNvPr>
            <p:cNvSpPr/>
            <p:nvPr/>
          </p:nvSpPr>
          <p:spPr>
            <a:xfrm>
              <a:off x="4286250" y="51943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EB27D30-379F-AF49-AFCB-05D6D9475BDC}"/>
                </a:ext>
              </a:extLst>
            </p:cNvPr>
            <p:cNvSpPr/>
            <p:nvPr/>
          </p:nvSpPr>
          <p:spPr>
            <a:xfrm>
              <a:off x="4743450" y="51943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570CB01-D3FE-0943-9B54-687B04AA04C7}"/>
                </a:ext>
              </a:extLst>
            </p:cNvPr>
            <p:cNvSpPr/>
            <p:nvPr/>
          </p:nvSpPr>
          <p:spPr>
            <a:xfrm>
              <a:off x="5213350" y="51943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BAD7067-4E10-0E46-A18A-657A22E3AB75}"/>
                </a:ext>
              </a:extLst>
            </p:cNvPr>
            <p:cNvSpPr/>
            <p:nvPr/>
          </p:nvSpPr>
          <p:spPr>
            <a:xfrm>
              <a:off x="4286250" y="5575300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D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93123B8-9557-3343-B68D-66D32DCEE5A8}"/>
                </a:ext>
              </a:extLst>
            </p:cNvPr>
            <p:cNvSpPr/>
            <p:nvPr/>
          </p:nvSpPr>
          <p:spPr>
            <a:xfrm>
              <a:off x="4286250" y="59463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AACEC30-1306-9943-8F17-DDC9225C8DAE}"/>
                </a:ext>
              </a:extLst>
            </p:cNvPr>
            <p:cNvSpPr/>
            <p:nvPr/>
          </p:nvSpPr>
          <p:spPr>
            <a:xfrm>
              <a:off x="4743450" y="59463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01C6F7D-CE6D-9349-B285-120B966BEB46}"/>
                </a:ext>
              </a:extLst>
            </p:cNvPr>
            <p:cNvSpPr/>
            <p:nvPr/>
          </p:nvSpPr>
          <p:spPr>
            <a:xfrm>
              <a:off x="5213350" y="59463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66519B9-6BD2-6F4B-9A4F-67B238D5001E}"/>
              </a:ext>
            </a:extLst>
          </p:cNvPr>
          <p:cNvCxnSpPr>
            <a:cxnSpLocks/>
          </p:cNvCxnSpPr>
          <p:nvPr/>
        </p:nvCxnSpPr>
        <p:spPr>
          <a:xfrm flipV="1">
            <a:off x="2435294" y="2744092"/>
            <a:ext cx="771743" cy="547936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0AB1EE9-16B9-3A45-8732-1ADFC8518363}"/>
              </a:ext>
            </a:extLst>
          </p:cNvPr>
          <p:cNvCxnSpPr>
            <a:cxnSpLocks/>
          </p:cNvCxnSpPr>
          <p:nvPr/>
        </p:nvCxnSpPr>
        <p:spPr>
          <a:xfrm>
            <a:off x="4351543" y="2582168"/>
            <a:ext cx="420805" cy="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889C8DC-BFA9-454E-8EF1-E53C9BF8A1CE}"/>
              </a:ext>
            </a:extLst>
          </p:cNvPr>
          <p:cNvCxnSpPr>
            <a:cxnSpLocks/>
          </p:cNvCxnSpPr>
          <p:nvPr/>
        </p:nvCxnSpPr>
        <p:spPr>
          <a:xfrm>
            <a:off x="5879443" y="2565772"/>
            <a:ext cx="490826" cy="348989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D5A7F9A-E35A-5F4A-8690-E789052AD55B}"/>
              </a:ext>
            </a:extLst>
          </p:cNvPr>
          <p:cNvCxnSpPr>
            <a:cxnSpLocks/>
          </p:cNvCxnSpPr>
          <p:nvPr/>
        </p:nvCxnSpPr>
        <p:spPr>
          <a:xfrm>
            <a:off x="2621031" y="4261097"/>
            <a:ext cx="1550314" cy="285325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DA989F9-A5C7-A841-B7C8-FA1FEA0B0703}"/>
              </a:ext>
            </a:extLst>
          </p:cNvPr>
          <p:cNvCxnSpPr>
            <a:cxnSpLocks/>
          </p:cNvCxnSpPr>
          <p:nvPr/>
        </p:nvCxnSpPr>
        <p:spPr>
          <a:xfrm flipV="1">
            <a:off x="5268967" y="3991127"/>
            <a:ext cx="1030233" cy="51616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A001F9CE-FE7A-7544-A472-688F6D413C77}"/>
              </a:ext>
            </a:extLst>
          </p:cNvPr>
          <p:cNvSpPr txBox="1"/>
          <p:nvPr/>
        </p:nvSpPr>
        <p:spPr>
          <a:xfrm>
            <a:off x="288020" y="1410945"/>
            <a:ext cx="2086469" cy="207749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750" dirty="0">
                <a:latin typeface="Century Gothic" panose="020B0502020202020204" pitchFamily="34" charset="0"/>
              </a:rPr>
              <a:t>Use red arrows to illustrate the critical path.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672BEB3-512A-47BA-88EE-0CEA9891FAA1}"/>
              </a:ext>
            </a:extLst>
          </p:cNvPr>
          <p:cNvGrpSpPr/>
          <p:nvPr/>
        </p:nvGrpSpPr>
        <p:grpSpPr>
          <a:xfrm>
            <a:off x="7956212" y="3044091"/>
            <a:ext cx="1038225" cy="840271"/>
            <a:chOff x="8420100" y="3378200"/>
            <a:chExt cx="1384300" cy="1120361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A9C9B1-3609-4A43-BE2D-D017948DB052}"/>
                </a:ext>
              </a:extLst>
            </p:cNvPr>
            <p:cNvSpPr/>
            <p:nvPr/>
          </p:nvSpPr>
          <p:spPr>
            <a:xfrm>
              <a:off x="84201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4EC54A00-9349-41D6-A446-6EBEAAE6F94A}"/>
                </a:ext>
              </a:extLst>
            </p:cNvPr>
            <p:cNvSpPr/>
            <p:nvPr/>
          </p:nvSpPr>
          <p:spPr>
            <a:xfrm>
              <a:off x="8877300" y="3378200"/>
              <a:ext cx="469900" cy="368300"/>
            </a:xfrm>
            <a:prstGeom prst="rect">
              <a:avLst/>
            </a:prstGeom>
            <a:solidFill>
              <a:srgbClr val="00BD3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9C527DB-4F60-4A13-9081-E1376BA703F5}"/>
                </a:ext>
              </a:extLst>
            </p:cNvPr>
            <p:cNvSpPr/>
            <p:nvPr/>
          </p:nvSpPr>
          <p:spPr>
            <a:xfrm>
              <a:off x="9347200" y="3378200"/>
              <a:ext cx="457200" cy="368300"/>
            </a:xfrm>
            <a:prstGeom prst="rect">
              <a:avLst/>
            </a:prstGeom>
            <a:solidFill>
              <a:srgbClr val="BCE659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5AD76A2-FF96-4AFD-8A8D-4DA3727974CF}"/>
                </a:ext>
              </a:extLst>
            </p:cNvPr>
            <p:cNvSpPr/>
            <p:nvPr/>
          </p:nvSpPr>
          <p:spPr>
            <a:xfrm>
              <a:off x="8420100" y="3749261"/>
              <a:ext cx="1380744" cy="368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25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TASK F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FBA5B91D-BB42-4151-9F13-3416D01FF3C6}"/>
                </a:ext>
              </a:extLst>
            </p:cNvPr>
            <p:cNvSpPr/>
            <p:nvPr/>
          </p:nvSpPr>
          <p:spPr>
            <a:xfrm>
              <a:off x="84201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DC4F7D3D-4DFC-489B-A9FA-43D82AE40A80}"/>
                </a:ext>
              </a:extLst>
            </p:cNvPr>
            <p:cNvSpPr/>
            <p:nvPr/>
          </p:nvSpPr>
          <p:spPr>
            <a:xfrm>
              <a:off x="8877300" y="4130261"/>
              <a:ext cx="469900" cy="368300"/>
            </a:xfrm>
            <a:prstGeom prst="rect">
              <a:avLst/>
            </a:prstGeom>
            <a:solidFill>
              <a:srgbClr val="43AEA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254289A5-BDB4-47B7-BB78-6C982AF91A4E}"/>
                </a:ext>
              </a:extLst>
            </p:cNvPr>
            <p:cNvSpPr/>
            <p:nvPr/>
          </p:nvSpPr>
          <p:spPr>
            <a:xfrm>
              <a:off x="9347200" y="4130261"/>
              <a:ext cx="457200" cy="368300"/>
            </a:xfrm>
            <a:prstGeom prst="rect">
              <a:avLst/>
            </a:prstGeom>
            <a:solidFill>
              <a:srgbClr val="5AE6D5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0FC1B938-CE78-4D91-8A26-AD280DC7F7F7}"/>
              </a:ext>
            </a:extLst>
          </p:cNvPr>
          <p:cNvCxnSpPr>
            <a:cxnSpLocks/>
          </p:cNvCxnSpPr>
          <p:nvPr/>
        </p:nvCxnSpPr>
        <p:spPr>
          <a:xfrm>
            <a:off x="7474800" y="3470882"/>
            <a:ext cx="420805" cy="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614E7803-60CD-483A-9AE3-7ACEFDD1EB33}"/>
              </a:ext>
            </a:extLst>
          </p:cNvPr>
          <p:cNvSpPr txBox="1"/>
          <p:nvPr/>
        </p:nvSpPr>
        <p:spPr>
          <a:xfrm>
            <a:off x="607671" y="-38478"/>
            <a:ext cx="7339319" cy="1015663"/>
          </a:xfrm>
          <a:prstGeom prst="rect">
            <a:avLst/>
          </a:prstGeom>
          <a:solidFill>
            <a:srgbClr val="FFFF00"/>
          </a:solidFill>
        </p:spPr>
        <p:txBody>
          <a:bodyPr wrap="square" lIns="0" rtlCol="0">
            <a:spAutoFit/>
          </a:bodyPr>
          <a:lstStyle/>
          <a:p>
            <a:r>
              <a:rPr lang="en-US" sz="3000" dirty="0">
                <a:latin typeface="Century Gothic" panose="020B0502020202020204" pitchFamily="34" charset="0"/>
              </a:rPr>
              <a:t>CRITICAL PATH DIAGRAM – Your final exam question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17502E5-793B-43B9-9503-D49AA0D095C0}"/>
              </a:ext>
            </a:extLst>
          </p:cNvPr>
          <p:cNvSpPr txBox="1"/>
          <p:nvPr/>
        </p:nvSpPr>
        <p:spPr>
          <a:xfrm>
            <a:off x="356505" y="5752713"/>
            <a:ext cx="8377544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25" dirty="0">
                <a:solidFill>
                  <a:schemeClr val="bg1"/>
                </a:solidFill>
                <a:latin typeface="Century Gothic" panose="020B0502020202020204" pitchFamily="34" charset="0"/>
              </a:rPr>
              <a:t>Critical Path Diagram Template – obtained from: Smartsheet, URL - </a:t>
            </a:r>
            <a:r>
              <a:rPr lang="en-US" altLang="zh-TW" sz="1125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https://www.smartsheet.com/content/critical-path-templates</a:t>
            </a:r>
            <a:r>
              <a:rPr lang="en-US" altLang="zh-TW" sz="1125" dirty="0">
                <a:solidFill>
                  <a:srgbClr val="FFFF00"/>
                </a:solidFill>
              </a:rPr>
              <a:t> </a:t>
            </a:r>
            <a:endParaRPr lang="en-US" altLang="zh-TW" sz="1125" dirty="0"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4" name="Arrow: Pentagon 73">
            <a:extLst>
              <a:ext uri="{FF2B5EF4-FFF2-40B4-BE49-F238E27FC236}">
                <a16:creationId xmlns:a16="http://schemas.microsoft.com/office/drawing/2014/main" id="{85143C3F-F533-48B8-8020-13F5531D486C}"/>
              </a:ext>
            </a:extLst>
          </p:cNvPr>
          <p:cNvSpPr/>
          <p:nvPr/>
        </p:nvSpPr>
        <p:spPr>
          <a:xfrm>
            <a:off x="3782282" y="1351933"/>
            <a:ext cx="1579436" cy="664558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sz="1125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Forward pass</a:t>
            </a:r>
            <a:r>
              <a:rPr lang="en-US" altLang="zh-TW" sz="112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select the </a:t>
            </a:r>
            <a:r>
              <a:rPr lang="en-US" altLang="zh-TW" sz="1125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value </a:t>
            </a:r>
            <a:r>
              <a:rPr lang="en-US" altLang="zh-TW" sz="112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 predecessor’s EF</a:t>
            </a:r>
            <a:endParaRPr lang="zh-TW" altLang="en-US" sz="1125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536ECD7F-2C85-438D-B1C4-E0E1E8B79F9D}"/>
              </a:ext>
            </a:extLst>
          </p:cNvPr>
          <p:cNvSpPr/>
          <p:nvPr/>
        </p:nvSpPr>
        <p:spPr>
          <a:xfrm flipH="1">
            <a:off x="3734270" y="3371153"/>
            <a:ext cx="1579436" cy="654979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sz="1125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 pass</a:t>
            </a:r>
            <a:r>
              <a:rPr lang="en-US" altLang="zh-TW" sz="112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select the </a:t>
            </a:r>
            <a:r>
              <a:rPr lang="en-US" altLang="zh-TW" sz="1125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 value </a:t>
            </a:r>
            <a:r>
              <a:rPr lang="en-US" altLang="zh-TW" sz="112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successor’s LS</a:t>
            </a:r>
            <a:endParaRPr lang="zh-TW" altLang="en-US" sz="1125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16D7168-06FC-472B-A8C9-5304FA479E9A}"/>
              </a:ext>
            </a:extLst>
          </p:cNvPr>
          <p:cNvGrpSpPr/>
          <p:nvPr/>
        </p:nvGrpSpPr>
        <p:grpSpPr>
          <a:xfrm>
            <a:off x="82478" y="1601786"/>
            <a:ext cx="2310248" cy="1309469"/>
            <a:chOff x="139718" y="981907"/>
            <a:chExt cx="3080330" cy="174595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61330EF-160E-4EB0-BF3B-E710CCD4AA9F}"/>
                </a:ext>
              </a:extLst>
            </p:cNvPr>
            <p:cNvSpPr txBox="1"/>
            <p:nvPr/>
          </p:nvSpPr>
          <p:spPr>
            <a:xfrm>
              <a:off x="139718" y="2327756"/>
              <a:ext cx="3080330" cy="400109"/>
            </a:xfrm>
            <a:prstGeom prst="rect">
              <a:avLst/>
            </a:prstGeom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TW" sz="135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Total Float = LS-ES or LF-EF</a:t>
              </a:r>
              <a:endParaRPr lang="zh-TW" altLang="en-US" sz="13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2219E3F-55D9-4499-9815-B66A5C216C42}"/>
                </a:ext>
              </a:extLst>
            </p:cNvPr>
            <p:cNvSpPr/>
            <p:nvPr/>
          </p:nvSpPr>
          <p:spPr>
            <a:xfrm>
              <a:off x="384026" y="981907"/>
              <a:ext cx="469900" cy="133988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35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5B7E5FE-27D7-4CFD-A37B-309A8E4C216D}"/>
                </a:ext>
              </a:extLst>
            </p:cNvPr>
            <p:cNvSpPr/>
            <p:nvPr/>
          </p:nvSpPr>
          <p:spPr>
            <a:xfrm>
              <a:off x="1340183" y="987227"/>
              <a:ext cx="469900" cy="133988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99219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B9F7A-3539-4A4F-93B9-512C85DDD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Project Schedule Management processes</a:t>
            </a:r>
            <a:endParaRPr lang="zh-TW" alt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46BCD5-CB24-42A3-BFB8-73628C8F58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4271752"/>
              </p:ext>
            </p:extLst>
          </p:nvPr>
        </p:nvGraphicFramePr>
        <p:xfrm>
          <a:off x="1115564" y="1793132"/>
          <a:ext cx="767824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57242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66" y="143933"/>
            <a:ext cx="8979034" cy="66859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b="1" dirty="0">
                <a:highlight>
                  <a:srgbClr val="FFFF00"/>
                </a:highlight>
              </a:rPr>
              <a:t>6.5 DEVELOP SCHEDULE: critical path method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0DAFC9-46C8-4BCD-9B59-19A7BCFA7A99}"/>
              </a:ext>
            </a:extLst>
          </p:cNvPr>
          <p:cNvSpPr txBox="1"/>
          <p:nvPr/>
        </p:nvSpPr>
        <p:spPr>
          <a:xfrm>
            <a:off x="2051555" y="1821611"/>
            <a:ext cx="5375189" cy="553998"/>
          </a:xfrm>
          <a:prstGeom prst="rect">
            <a:avLst/>
          </a:prstGeom>
          <a:solidFill>
            <a:srgbClr val="FF0000"/>
          </a:solidFill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3000" dirty="0"/>
              <a:t>Total Float = LS – ES or LF - EF</a:t>
            </a:r>
            <a:endParaRPr lang="zh-TW" altLang="en-US" sz="3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4A8301-0716-47B1-BAD8-841FB53FB49B}"/>
              </a:ext>
            </a:extLst>
          </p:cNvPr>
          <p:cNvSpPr txBox="1"/>
          <p:nvPr/>
        </p:nvSpPr>
        <p:spPr>
          <a:xfrm>
            <a:off x="1386308" y="2922849"/>
            <a:ext cx="6705682" cy="55399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3000" dirty="0"/>
              <a:t>Free Float = ES </a:t>
            </a:r>
            <a:r>
              <a:rPr lang="en-US" altLang="zh-TW" dirty="0"/>
              <a:t>(successor) </a:t>
            </a:r>
            <a:r>
              <a:rPr lang="en-US" altLang="zh-TW" sz="3000" dirty="0"/>
              <a:t>– EF</a:t>
            </a:r>
            <a:r>
              <a:rPr lang="en-US" altLang="zh-TW" dirty="0">
                <a:solidFill>
                  <a:prstClr val="white"/>
                </a:solidFill>
              </a:rPr>
              <a:t> (current) </a:t>
            </a:r>
            <a:r>
              <a:rPr lang="en-US" altLang="zh-TW" sz="3000" dirty="0">
                <a:solidFill>
                  <a:prstClr val="white"/>
                </a:solidFill>
              </a:rPr>
              <a:t>+ 1</a:t>
            </a:r>
            <a:r>
              <a:rPr lang="en-US" altLang="zh-TW" sz="3000" dirty="0"/>
              <a:t> </a:t>
            </a:r>
            <a:endParaRPr lang="zh-TW" altLang="en-US" sz="3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DCBD69-6132-4426-A2D6-92509263EF2E}"/>
              </a:ext>
            </a:extLst>
          </p:cNvPr>
          <p:cNvSpPr/>
          <p:nvPr/>
        </p:nvSpPr>
        <p:spPr>
          <a:xfrm>
            <a:off x="1261872" y="4306698"/>
            <a:ext cx="7370064" cy="1015663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US" altLang="zh-TW" sz="3000" dirty="0">
                <a:solidFill>
                  <a:schemeClr val="lt1"/>
                </a:solidFill>
              </a:rPr>
              <a:t>The Free Float and the Total Float of a critical activity are  =  ZEROs</a:t>
            </a:r>
            <a:endParaRPr lang="zh-TW" altLang="en-US" sz="30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6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6.5 </a:t>
            </a:r>
            <a:r>
              <a:rPr lang="en-US" dirty="0"/>
              <a:t>TOOLS AND TECHNIQUES</a:t>
            </a:r>
            <a:r>
              <a:rPr lang="en-US" b="1" dirty="0"/>
              <a:t> (2) – Res Opt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48" y="668594"/>
            <a:ext cx="8606604" cy="5630174"/>
          </a:xfrm>
          <a:solidFill>
            <a:srgbClr val="92D050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(2) RESOURCE OPTIMIZATION </a:t>
            </a:r>
            <a:r>
              <a:rPr lang="zh-TW" altLang="en-US" dirty="0"/>
              <a:t>資源優化</a:t>
            </a:r>
            <a:r>
              <a:rPr lang="en-US" dirty="0"/>
              <a:t>:</a:t>
            </a:r>
          </a:p>
          <a:p>
            <a:r>
              <a:rPr lang="en-US" dirty="0"/>
              <a:t>Examples of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resource optimization techniques </a:t>
            </a:r>
            <a:r>
              <a:rPr lang="en-US" dirty="0"/>
              <a:t>that can be used to adjust the schedule model :</a:t>
            </a:r>
          </a:p>
          <a:p>
            <a:pPr lvl="1"/>
            <a:r>
              <a:rPr lang="en-US" b="1" dirty="0"/>
              <a:t>Resource leveling</a:t>
            </a:r>
            <a:r>
              <a:rPr lang="zh-TW" altLang="en-US" dirty="0"/>
              <a:t>資源平衡</a:t>
            </a:r>
            <a:r>
              <a:rPr lang="en-US" b="1" dirty="0"/>
              <a:t>. </a:t>
            </a:r>
            <a:r>
              <a:rPr lang="en-US" dirty="0"/>
              <a:t>A technique in which start and finish dates are adjusted </a:t>
            </a:r>
          </a:p>
          <a:p>
            <a:pPr lvl="2"/>
            <a:r>
              <a:rPr lang="en-US" dirty="0"/>
              <a:t>based on </a:t>
            </a:r>
            <a:r>
              <a:rPr lang="en-US" dirty="0">
                <a:solidFill>
                  <a:srgbClr val="FF0000"/>
                </a:solidFill>
              </a:rPr>
              <a:t>resource constraints </a:t>
            </a:r>
            <a:r>
              <a:rPr lang="en-US" dirty="0"/>
              <a:t>with the </a:t>
            </a:r>
            <a:r>
              <a:rPr lang="en-US" u="sng" dirty="0"/>
              <a:t>goal of balancing the demand for resources with the available supply</a:t>
            </a:r>
            <a:r>
              <a:rPr lang="zh-TW" altLang="en-US" dirty="0"/>
              <a:t>根據資源限制進行調整，以平衡資源需求與可用供應之間的平衡</a:t>
            </a:r>
            <a:r>
              <a:rPr lang="en-US" dirty="0"/>
              <a:t>. </a:t>
            </a:r>
          </a:p>
          <a:p>
            <a:pPr lvl="2"/>
            <a:r>
              <a:rPr lang="en-US" sz="1500" dirty="0"/>
              <a:t>Is used when required resources are </a:t>
            </a:r>
          </a:p>
          <a:p>
            <a:pPr lvl="3">
              <a:lnSpc>
                <a:spcPct val="110000"/>
              </a:lnSpc>
            </a:pPr>
            <a:r>
              <a:rPr lang="en-US" sz="1500" dirty="0"/>
              <a:t>available only at certain times or in limited quantities, or </a:t>
            </a:r>
          </a:p>
          <a:p>
            <a:pPr lvl="3">
              <a:lnSpc>
                <a:spcPct val="110000"/>
              </a:lnSpc>
            </a:pPr>
            <a:r>
              <a:rPr lang="en-US" sz="1500" dirty="0"/>
              <a:t>over allocated, such as when </a:t>
            </a:r>
            <a:r>
              <a:rPr 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resource has been assigned to two or more activities </a:t>
            </a:r>
            <a:r>
              <a:rPr lang="en-US" sz="1500" dirty="0"/>
              <a:t>during the </a:t>
            </a:r>
            <a:r>
              <a:rPr 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 time period </a:t>
            </a:r>
            <a:r>
              <a:rPr lang="en-US" sz="1500" dirty="0"/>
              <a:t>(as shown in Figure 6-17), or </a:t>
            </a:r>
          </a:p>
          <a:p>
            <a:pPr lvl="3">
              <a:lnSpc>
                <a:spcPct val="110000"/>
              </a:lnSpc>
            </a:pPr>
            <a:r>
              <a:rPr lang="en-US" sz="15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OBJECTIVE</a:t>
            </a:r>
            <a:r>
              <a:rPr lang="en-US" sz="1500" dirty="0"/>
              <a:t>: there is a need to </a:t>
            </a:r>
            <a:r>
              <a:rPr lang="en-US" sz="1500" dirty="0">
                <a:highlight>
                  <a:srgbClr val="FFFF00"/>
                </a:highlight>
              </a:rPr>
              <a:t>keep resource usage at a constant level</a:t>
            </a:r>
            <a:r>
              <a:rPr lang="en-US" sz="1500" dirty="0"/>
              <a:t>. </a:t>
            </a:r>
          </a:p>
          <a:p>
            <a:pPr lvl="2"/>
            <a:r>
              <a:rPr lang="en-US" dirty="0"/>
              <a:t>Resource leveling can often cause the original critical path to change. Available float is used for leveling resources. </a:t>
            </a:r>
            <a:r>
              <a:rPr lang="en-US" dirty="0">
                <a:highlight>
                  <a:srgbClr val="FFFF00"/>
                </a:highlight>
              </a:rPr>
              <a:t>Consequently, the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critical path </a:t>
            </a:r>
            <a:r>
              <a:rPr lang="en-US" dirty="0">
                <a:highlight>
                  <a:srgbClr val="FFFF00"/>
                </a:highlight>
              </a:rPr>
              <a:t>through the project schedule 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may change</a:t>
            </a:r>
            <a:r>
              <a:rPr lang="en-US" b="1" dirty="0">
                <a:highlight>
                  <a:srgbClr val="FFFF00"/>
                </a:highlight>
              </a:rPr>
              <a:t>.</a:t>
            </a:r>
          </a:p>
          <a:p>
            <a:pPr lvl="1"/>
            <a:r>
              <a:rPr lang="en-US" b="1" dirty="0"/>
              <a:t>Resource smoothing</a:t>
            </a:r>
            <a:r>
              <a:rPr lang="zh-TW" altLang="en-US" dirty="0"/>
              <a:t>資源平滑</a:t>
            </a:r>
            <a:r>
              <a:rPr lang="en-US" b="1" dirty="0"/>
              <a:t>. </a:t>
            </a:r>
            <a:r>
              <a:rPr lang="en-US" dirty="0"/>
              <a:t>A technique that adjusts the activities of a schedule model such that </a:t>
            </a:r>
          </a:p>
          <a:p>
            <a:pPr lvl="2"/>
            <a: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OBJECTIVE: </a:t>
            </a:r>
            <a:r>
              <a:rPr lang="en-US" dirty="0"/>
              <a:t>the </a:t>
            </a:r>
            <a:r>
              <a:rPr lang="en-US" dirty="0">
                <a:highlight>
                  <a:srgbClr val="FFFF00"/>
                </a:highlight>
              </a:rPr>
              <a:t>requirements for resources on the project do not exceed certain predefined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resource limits</a:t>
            </a:r>
            <a:r>
              <a:rPr lang="en-US" dirty="0"/>
              <a:t>. </a:t>
            </a:r>
          </a:p>
          <a:p>
            <a:pPr lvl="2"/>
            <a:r>
              <a:rPr lang="en-US" dirty="0"/>
              <a:t>In resource smoothing, as opposed to resource leveling, the </a:t>
            </a:r>
            <a:r>
              <a:rPr lang="en-US" dirty="0">
                <a:highlight>
                  <a:srgbClr val="FFFF00"/>
                </a:highlight>
              </a:rPr>
              <a:t>project’s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critical path </a:t>
            </a:r>
            <a:r>
              <a:rPr lang="en-US" dirty="0">
                <a:highlight>
                  <a:srgbClr val="FFFF00"/>
                </a:highlight>
              </a:rPr>
              <a:t>is 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not changed </a:t>
            </a:r>
            <a:r>
              <a:rPr lang="en-US" dirty="0"/>
              <a:t>and the completion date may not be delayed.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64177" y="677413"/>
            <a:ext cx="2802132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307467" y="1925599"/>
            <a:ext cx="1915551" cy="6742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307466" y="4918918"/>
            <a:ext cx="1915551" cy="6742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00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6.5 </a:t>
            </a:r>
            <a:r>
              <a:rPr lang="en-US" dirty="0"/>
              <a:t>TOOLS AND TECHNIQUES</a:t>
            </a:r>
            <a:r>
              <a:rPr lang="en-US" b="1" dirty="0"/>
              <a:t> (2) – Res Opt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94843" y="930734"/>
            <a:ext cx="2470598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985" y="668594"/>
            <a:ext cx="6397858" cy="61894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07FFC71-678E-403E-943B-D4F93ED02B32}"/>
              </a:ext>
            </a:extLst>
          </p:cNvPr>
          <p:cNvSpPr/>
          <p:nvPr/>
        </p:nvSpPr>
        <p:spPr>
          <a:xfrm>
            <a:off x="1249680" y="1127760"/>
            <a:ext cx="1501866" cy="1200912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1F1A1C-BC6D-408E-A648-65316C79622B}"/>
              </a:ext>
            </a:extLst>
          </p:cNvPr>
          <p:cNvSpPr/>
          <p:nvPr/>
        </p:nvSpPr>
        <p:spPr>
          <a:xfrm>
            <a:off x="1249680" y="2919984"/>
            <a:ext cx="1365504" cy="64008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ADFC91-CF6D-4CC7-AA0F-D20043640BD8}"/>
              </a:ext>
            </a:extLst>
          </p:cNvPr>
          <p:cNvSpPr/>
          <p:nvPr/>
        </p:nvSpPr>
        <p:spPr>
          <a:xfrm>
            <a:off x="1292352" y="4017264"/>
            <a:ext cx="1365504" cy="592573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C65FBA-0F98-46F3-834F-4FF68A6A075B}"/>
              </a:ext>
            </a:extLst>
          </p:cNvPr>
          <p:cNvSpPr/>
          <p:nvPr/>
        </p:nvSpPr>
        <p:spPr>
          <a:xfrm>
            <a:off x="3058510" y="4553712"/>
            <a:ext cx="1263554" cy="64008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67A638E9-AF0F-4C6A-AA26-04BDEF892EC4}"/>
              </a:ext>
            </a:extLst>
          </p:cNvPr>
          <p:cNvSpPr/>
          <p:nvPr/>
        </p:nvSpPr>
        <p:spPr>
          <a:xfrm>
            <a:off x="4571999" y="1041400"/>
            <a:ext cx="1591733" cy="783075"/>
          </a:xfrm>
          <a:prstGeom prst="wedgeRoundRectCallout">
            <a:avLst>
              <a:gd name="adj1" fmla="val -71508"/>
              <a:gd name="adj2" fmla="val 768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Keep resource usage at a constant level </a:t>
            </a:r>
            <a:r>
              <a:rPr lang="en-US" altLang="zh-TW" sz="1400" dirty="0">
                <a:sym typeface="Wingdings" panose="05000000000000000000" pitchFamily="2" charset="2"/>
              </a:rPr>
              <a:t> 8 </a:t>
            </a:r>
            <a:r>
              <a:rPr lang="en-US" altLang="zh-TW" sz="1400" dirty="0" err="1">
                <a:sym typeface="Wingdings" panose="05000000000000000000" pitchFamily="2" charset="2"/>
              </a:rPr>
              <a:t>Hrs</a:t>
            </a:r>
            <a:endParaRPr lang="zh-TW" altLang="en-US" sz="14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372EDC3-878D-4E35-8D4A-F6EEF4E905F4}"/>
              </a:ext>
            </a:extLst>
          </p:cNvPr>
          <p:cNvGrpSpPr/>
          <p:nvPr/>
        </p:nvGrpSpPr>
        <p:grpSpPr>
          <a:xfrm>
            <a:off x="4780793" y="2197281"/>
            <a:ext cx="4125077" cy="3590240"/>
            <a:chOff x="4780793" y="2197281"/>
            <a:chExt cx="4125077" cy="359024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F75E494-E4B5-45A9-8E14-E0DF14FD5BA2}"/>
                </a:ext>
              </a:extLst>
            </p:cNvPr>
            <p:cNvGrpSpPr/>
            <p:nvPr/>
          </p:nvGrpSpPr>
          <p:grpSpPr>
            <a:xfrm>
              <a:off x="4780793" y="2197281"/>
              <a:ext cx="4125077" cy="2895562"/>
              <a:chOff x="4821938" y="2196150"/>
              <a:chExt cx="4125077" cy="2895562"/>
            </a:xfrm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093844D-9DF2-466A-9A75-EF1E9269A0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21938" y="2196150"/>
                <a:ext cx="3843296" cy="2895562"/>
              </a:xfrm>
              <a:prstGeom prst="rect">
                <a:avLst/>
              </a:prstGeom>
            </p:spPr>
          </p:pic>
          <p:sp>
            <p:nvSpPr>
              <p:cNvPr id="11" name="Speech Bubble: Rectangle with Corners Rounded 10">
                <a:extLst>
                  <a:ext uri="{FF2B5EF4-FFF2-40B4-BE49-F238E27FC236}">
                    <a16:creationId xmlns:a16="http://schemas.microsoft.com/office/drawing/2014/main" id="{4015A2CA-9B2C-4F01-8AD4-07399844C550}"/>
                  </a:ext>
                </a:extLst>
              </p:cNvPr>
              <p:cNvSpPr/>
              <p:nvPr/>
            </p:nvSpPr>
            <p:spPr>
              <a:xfrm>
                <a:off x="6876625" y="2502738"/>
                <a:ext cx="2070390" cy="417246"/>
              </a:xfrm>
              <a:prstGeom prst="wedgeRoundRectCallout">
                <a:avLst>
                  <a:gd name="adj1" fmla="val -76471"/>
                  <a:gd name="adj2" fmla="val -39043"/>
                  <a:gd name="adj3" fmla="val 1666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1400" dirty="0"/>
                  <a:t>Keep resource usage at a predefined “limit”</a:t>
                </a:r>
                <a:endParaRPr lang="zh-TW" altLang="en-US" sz="1400" dirty="0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FD499B5-CFA8-4B5D-8924-A3A1157D97FC}"/>
                </a:ext>
              </a:extLst>
            </p:cNvPr>
            <p:cNvSpPr txBox="1"/>
            <p:nvPr/>
          </p:nvSpPr>
          <p:spPr>
            <a:xfrm>
              <a:off x="6835480" y="5079635"/>
              <a:ext cx="1788609" cy="707886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1000" dirty="0">
                  <a:solidFill>
                    <a:schemeClr val="bg1"/>
                  </a:solidFill>
                </a:rPr>
                <a:t>Photo credit: </a:t>
              </a:r>
              <a:r>
                <a:rPr lang="en-US" altLang="zh-TW" sz="1000" dirty="0">
                  <a:hlinkClick r:id="rId4"/>
                </a:rPr>
                <a:t>https://pm-training.net/resource-leveling-vs-resource-smoothing/</a:t>
              </a:r>
              <a:r>
                <a:rPr lang="en-US" altLang="zh-TW" sz="1000" dirty="0"/>
                <a:t> </a:t>
              </a:r>
              <a:endParaRPr lang="zh-TW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579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8" grpId="1" animBg="1"/>
      <p:bldP spid="9" grpId="0" animBg="1"/>
      <p:bldP spid="9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32" y="203200"/>
            <a:ext cx="9258434" cy="66859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b="1" dirty="0">
                <a:highlight>
                  <a:srgbClr val="FFFF00"/>
                </a:highlight>
              </a:rPr>
              <a:t>6.5 DEVELOP SCHEDULE: resource optimization</a:t>
            </a: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557398-D9B5-400A-8058-52E80E632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039" y="1481328"/>
            <a:ext cx="7003390" cy="420624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4070674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08" y="0"/>
            <a:ext cx="9014692" cy="66859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6.5 </a:t>
            </a:r>
            <a:r>
              <a:rPr lang="en-US" dirty="0"/>
              <a:t>TOOLS AND TECHNIQUES</a:t>
            </a:r>
            <a:r>
              <a:rPr lang="en-US" b="1" dirty="0"/>
              <a:t> (3) – </a:t>
            </a:r>
            <a:r>
              <a:rPr lang="en-US" b="1" dirty="0" err="1"/>
              <a:t>Sch</a:t>
            </a:r>
            <a:r>
              <a:rPr lang="en-US" b="1" dirty="0"/>
              <a:t> Comp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303" y="714776"/>
            <a:ext cx="8606604" cy="5630174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(3) SCHEDULE COMPRESSION  </a:t>
            </a:r>
            <a:r>
              <a:rPr lang="zh-TW" altLang="en-US" dirty="0"/>
              <a:t>時間壓縮</a:t>
            </a:r>
            <a:r>
              <a:rPr lang="en-US" dirty="0"/>
              <a:t>: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Schedule compression </a:t>
            </a:r>
            <a:r>
              <a: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時間壓縮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 techniques </a:t>
            </a:r>
            <a:r>
              <a:rPr lang="en-US" dirty="0"/>
              <a:t>are </a:t>
            </a:r>
            <a:r>
              <a:rPr lang="en-US" dirty="0">
                <a:solidFill>
                  <a:srgbClr val="FF0000"/>
                </a:solidFill>
              </a:rPr>
              <a:t>used to shorten or accelerate the schedule duration</a:t>
            </a:r>
            <a:r>
              <a:rPr lang="zh-TW" altLang="en-US" dirty="0"/>
              <a:t>用於縮短或加快計劃時間 </a:t>
            </a:r>
            <a:r>
              <a:rPr lang="en-US" dirty="0">
                <a:highlight>
                  <a:srgbClr val="FFFF00"/>
                </a:highlight>
              </a:rPr>
              <a:t>without reducing the project scope</a:t>
            </a:r>
            <a:r>
              <a:rPr lang="en-US" u="sng" dirty="0"/>
              <a:t> </a:t>
            </a:r>
            <a:r>
              <a:rPr lang="en-US" dirty="0"/>
              <a:t>in order to </a:t>
            </a:r>
            <a:r>
              <a:rPr lang="en-US" dirty="0">
                <a:highlight>
                  <a:srgbClr val="FFFF00"/>
                </a:highlight>
              </a:rPr>
              <a:t>meet schedule </a:t>
            </a:r>
            <a:r>
              <a:rPr lang="en-US" dirty="0"/>
              <a:t>constraints, imposed dates, or other schedule objectives.</a:t>
            </a:r>
          </a:p>
          <a:p>
            <a:r>
              <a:rPr lang="en-US" dirty="0"/>
              <a:t>Schedule compression techniques are:</a:t>
            </a:r>
          </a:p>
          <a:p>
            <a:pPr lvl="1"/>
            <a:r>
              <a:rPr lang="en-US" b="1" dirty="0"/>
              <a:t>Crashing. A technique used to shorten the schedule duration for </a:t>
            </a:r>
            <a:r>
              <a:rPr lang="en-US" b="1" u="sng" dirty="0"/>
              <a:t>the least incremental cost </a:t>
            </a:r>
            <a:r>
              <a:rPr lang="en-US" b="1" dirty="0"/>
              <a:t>by adding resources.</a:t>
            </a:r>
          </a:p>
          <a:p>
            <a:pPr lvl="2"/>
            <a:r>
              <a:rPr lang="en-US" dirty="0"/>
              <a:t>Examples of crashing </a:t>
            </a:r>
            <a:r>
              <a:rPr lang="en-US" dirty="0">
                <a:solidFill>
                  <a:srgbClr val="FF0000"/>
                </a:solidFill>
              </a:rPr>
              <a:t>include approving overtime</a:t>
            </a:r>
            <a:r>
              <a:rPr lang="en-US" dirty="0"/>
              <a:t>, bringing in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additional resources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, or paying to expedite delivery </a:t>
            </a:r>
            <a:r>
              <a:rPr lang="en-US" dirty="0"/>
              <a:t>to activities on the critical path. </a:t>
            </a:r>
          </a:p>
          <a:p>
            <a:pPr lvl="2"/>
            <a:r>
              <a:rPr lang="en-US" dirty="0">
                <a:highlight>
                  <a:srgbClr val="FFFF00"/>
                </a:highlight>
              </a:rPr>
              <a:t>Crashing works </a:t>
            </a:r>
            <a:r>
              <a:rPr lang="en-US" b="1" u="sng" dirty="0">
                <a:highlight>
                  <a:srgbClr val="FFFF00"/>
                </a:highlight>
              </a:rPr>
              <a:t>only for activities on the critical path </a:t>
            </a:r>
            <a:r>
              <a:rPr lang="en-US" dirty="0"/>
              <a:t>where additional resources will shorten the activity’s duration. </a:t>
            </a:r>
          </a:p>
          <a:p>
            <a:pPr lvl="2"/>
            <a:r>
              <a:rPr lang="en-US" dirty="0"/>
              <a:t>Does not always produce a viable alternative and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may result in increased risk and/or cost</a:t>
            </a:r>
            <a:r>
              <a:rPr lang="en-US" dirty="0"/>
              <a:t>.</a:t>
            </a:r>
          </a:p>
          <a:p>
            <a:pPr lvl="1"/>
            <a:r>
              <a:rPr lang="en-US" b="1" dirty="0"/>
              <a:t>Fast tracking. A schedule compression technique in which </a:t>
            </a:r>
            <a:r>
              <a:rPr lang="en-US" b="1" dirty="0">
                <a:solidFill>
                  <a:srgbClr val="FF0000"/>
                </a:solidFill>
              </a:rPr>
              <a:t>activities</a:t>
            </a:r>
            <a:r>
              <a:rPr lang="en-US" b="1" dirty="0"/>
              <a:t> or phases normally </a:t>
            </a:r>
            <a:r>
              <a:rPr lang="en-US" b="1" dirty="0">
                <a:solidFill>
                  <a:srgbClr val="FF0000"/>
                </a:solidFill>
              </a:rPr>
              <a:t>done in sequence</a:t>
            </a:r>
          </a:p>
          <a:p>
            <a:pPr lvl="2"/>
            <a:r>
              <a:rPr lang="en-US" dirty="0"/>
              <a:t>Fast tracking may result in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rework, and increased risk and project costs</a:t>
            </a:r>
            <a:r>
              <a:rPr lang="en-US" dirty="0"/>
              <a:t>. </a:t>
            </a:r>
          </a:p>
          <a:p>
            <a:pPr lvl="2"/>
            <a:r>
              <a:rPr lang="en-US" dirty="0"/>
              <a:t>Fast tracking </a:t>
            </a:r>
            <a:r>
              <a:rPr lang="en-US" dirty="0">
                <a:solidFill>
                  <a:srgbClr val="FF0000"/>
                </a:solidFill>
              </a:rPr>
              <a:t>only works </a:t>
            </a:r>
            <a:r>
              <a:rPr lang="en-US" dirty="0"/>
              <a:t>when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activities can be overlapped to shorten </a:t>
            </a:r>
            <a:r>
              <a:rPr lang="en-US" dirty="0">
                <a:solidFill>
                  <a:srgbClr val="FF0000"/>
                </a:solidFill>
              </a:rPr>
              <a:t>the project duration </a:t>
            </a:r>
            <a:r>
              <a:rPr lang="en-US" altLang="zh-TW" b="1" u="sng" dirty="0">
                <a:highlight>
                  <a:srgbClr val="FFFF00"/>
                </a:highlight>
              </a:rPr>
              <a:t>on the critical path</a:t>
            </a:r>
            <a:r>
              <a:rPr lang="en-US" dirty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672588" y="714776"/>
            <a:ext cx="2741172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069512" y="2846046"/>
            <a:ext cx="973662" cy="7704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62645" y="4940073"/>
            <a:ext cx="1152188" cy="4354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19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7" y="0"/>
            <a:ext cx="9064143" cy="66859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6.5 </a:t>
            </a:r>
            <a:r>
              <a:rPr lang="en-US" dirty="0"/>
              <a:t>TOOLS AND TECHNIQUES</a:t>
            </a:r>
            <a:r>
              <a:rPr lang="en-US" b="1" dirty="0"/>
              <a:t> (3) – </a:t>
            </a:r>
            <a:r>
              <a:rPr lang="en-US" b="1" dirty="0" err="1"/>
              <a:t>Sch</a:t>
            </a:r>
            <a:r>
              <a:rPr lang="en-US" b="1" dirty="0"/>
              <a:t> Comp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2886" y="6110344"/>
            <a:ext cx="691292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0493" y="877996"/>
            <a:ext cx="7537711" cy="510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EE33115-0293-4E9F-B5A8-C80EA2A5B9D8}"/>
              </a:ext>
            </a:extLst>
          </p:cNvPr>
          <p:cNvSpPr/>
          <p:nvPr/>
        </p:nvSpPr>
        <p:spPr>
          <a:xfrm>
            <a:off x="6818547" y="3220376"/>
            <a:ext cx="2070390" cy="417246"/>
          </a:xfrm>
          <a:prstGeom prst="wedgeRoundRectCallout">
            <a:avLst>
              <a:gd name="adj1" fmla="val -53570"/>
              <a:gd name="adj2" fmla="val 157787"/>
              <a:gd name="adj3" fmla="val 16667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Both happen on the “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path</a:t>
            </a:r>
            <a:r>
              <a:rPr lang="en-US" altLang="zh-TW" sz="1400" dirty="0"/>
              <a:t>”</a:t>
            </a:r>
            <a:endParaRPr lang="zh-TW" altLang="en-US" sz="1400" dirty="0"/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id="{799F48D1-31D0-47EB-A1FF-49C77ABB790B}"/>
              </a:ext>
            </a:extLst>
          </p:cNvPr>
          <p:cNvSpPr/>
          <p:nvPr/>
        </p:nvSpPr>
        <p:spPr>
          <a:xfrm>
            <a:off x="2133600" y="2009759"/>
            <a:ext cx="2070390" cy="702733"/>
          </a:xfrm>
          <a:prstGeom prst="irregularSeal2">
            <a:avLst/>
          </a:prstGeom>
          <a:solidFill>
            <a:srgbClr val="92D05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Overlap</a:t>
            </a:r>
            <a:r>
              <a:rPr lang="en-US" altLang="zh-TW" sz="1200" dirty="0"/>
              <a:t> activities</a:t>
            </a:r>
            <a:endParaRPr lang="zh-TW" altLang="en-US" sz="1200" dirty="0"/>
          </a:p>
        </p:txBody>
      </p:sp>
      <p:sp>
        <p:nvSpPr>
          <p:cNvPr id="8" name="Explosion: 14 Points 7">
            <a:extLst>
              <a:ext uri="{FF2B5EF4-FFF2-40B4-BE49-F238E27FC236}">
                <a16:creationId xmlns:a16="http://schemas.microsoft.com/office/drawing/2014/main" id="{9071968D-E3F8-43DE-A44C-FCC106F1A16F}"/>
              </a:ext>
            </a:extLst>
          </p:cNvPr>
          <p:cNvSpPr/>
          <p:nvPr/>
        </p:nvSpPr>
        <p:spPr>
          <a:xfrm>
            <a:off x="1540933" y="4634425"/>
            <a:ext cx="2070390" cy="702733"/>
          </a:xfrm>
          <a:prstGeom prst="irregularSeal2">
            <a:avLst/>
          </a:prstGeom>
          <a:solidFill>
            <a:srgbClr val="92D05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</a:t>
            </a:r>
            <a:r>
              <a:rPr lang="en-US" altLang="zh-TW" sz="1200" dirty="0"/>
              <a:t> resources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4354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b="1" dirty="0">
                <a:highlight>
                  <a:srgbClr val="FFFF00"/>
                </a:highlight>
              </a:rPr>
              <a:t>6.5 DEVELOP SCHEDULE: compression techniques</a:t>
            </a: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56A2FA-3B90-43CA-A7E7-20CAE14DA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298" y="1767840"/>
            <a:ext cx="7489486" cy="3794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47654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7" y="0"/>
            <a:ext cx="9064143" cy="66859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b="1" dirty="0"/>
              <a:t>6.5 </a:t>
            </a:r>
            <a:r>
              <a:rPr lang="en-US" dirty="0"/>
              <a:t>TOOLS AND TECHNIQUES</a:t>
            </a:r>
            <a:r>
              <a:rPr lang="en-US" b="1" dirty="0"/>
              <a:t> (4) – Agile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98329" y="1972910"/>
            <a:ext cx="2145671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6768" y="687616"/>
            <a:ext cx="8710895" cy="971851"/>
          </a:xfrm>
          <a:solidFill>
            <a:srgbClr val="92D05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700" b="1" dirty="0"/>
              <a:t>(4) AGILE RELEASE PLANNING  </a:t>
            </a:r>
            <a:r>
              <a:rPr lang="zh-TW" altLang="en-US" sz="1600" dirty="0">
                <a:solidFill>
                  <a:schemeClr val="tx1"/>
                </a:solidFill>
              </a:rPr>
              <a:t>敏捷版本發布規劃</a:t>
            </a:r>
            <a:r>
              <a:rPr lang="en-US" sz="1700" b="1" dirty="0"/>
              <a:t>:</a:t>
            </a:r>
          </a:p>
          <a:p>
            <a:r>
              <a:rPr lang="en-US" sz="1500" dirty="0"/>
              <a:t>provides a </a:t>
            </a:r>
            <a:r>
              <a:rPr lang="en-US" sz="1500" dirty="0">
                <a:solidFill>
                  <a:srgbClr val="FF0000"/>
                </a:solidFill>
              </a:rPr>
              <a:t>high-level summary timeline of the release schedule </a:t>
            </a:r>
            <a:r>
              <a:rPr lang="en-US" sz="1500" dirty="0"/>
              <a:t>(typically 3 to 6 months) … and also determines the number of iterations or sprints in the release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016" y="1844169"/>
            <a:ext cx="6313712" cy="501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29043" y="714776"/>
            <a:ext cx="2741172" cy="27113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6B3CCEB8-3D9D-4F32-B7BF-6BFB78424C9B}"/>
              </a:ext>
            </a:extLst>
          </p:cNvPr>
          <p:cNvSpPr/>
          <p:nvPr/>
        </p:nvSpPr>
        <p:spPr>
          <a:xfrm>
            <a:off x="1921934" y="1569712"/>
            <a:ext cx="1600200" cy="492953"/>
          </a:xfrm>
          <a:prstGeom prst="wedgeRoundRectCallout">
            <a:avLst>
              <a:gd name="adj1" fmla="val -8737"/>
              <a:gd name="adj2" fmla="val 118952"/>
              <a:gd name="adj3" fmla="val 16667"/>
            </a:avLst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00" dirty="0"/>
              <a:t>Prod. Roadmap </a:t>
            </a:r>
            <a:r>
              <a:rPr lang="en-US" altLang="zh-TW" sz="1300" dirty="0">
                <a:sym typeface="Wingdings" panose="05000000000000000000" pitchFamily="2" charset="2"/>
              </a:rPr>
              <a:t> Release Plan</a:t>
            </a:r>
            <a:endParaRPr lang="zh-TW" altLang="en-US" sz="1300" dirty="0"/>
          </a:p>
        </p:txBody>
      </p:sp>
    </p:spTree>
    <p:extLst>
      <p:ext uri="{BB962C8B-B14F-4D97-AF65-F5344CB8AC3E}">
        <p14:creationId xmlns:p14="http://schemas.microsoft.com/office/powerpoint/2010/main" val="183771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7" y="0"/>
            <a:ext cx="9064143" cy="668594"/>
          </a:xfrm>
        </p:spPr>
        <p:txBody>
          <a:bodyPr>
            <a:normAutofit/>
          </a:bodyPr>
          <a:lstStyle/>
          <a:p>
            <a:r>
              <a:rPr lang="en-US" b="1" dirty="0"/>
              <a:t>6.5 </a:t>
            </a:r>
            <a:r>
              <a:rPr lang="en-US" dirty="0"/>
              <a:t>Project Schedule Presentation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02659" y="741639"/>
            <a:ext cx="1978789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3518"/>
            <a:ext cx="5341544" cy="312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6611" y="3184155"/>
            <a:ext cx="5692294" cy="3501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99AA074-6A97-4EA0-AA90-5DF6FCE588B6}"/>
              </a:ext>
            </a:extLst>
          </p:cNvPr>
          <p:cNvGrpSpPr/>
          <p:nvPr/>
        </p:nvGrpSpPr>
        <p:grpSpPr>
          <a:xfrm>
            <a:off x="795867" y="668594"/>
            <a:ext cx="2167466" cy="1642704"/>
            <a:chOff x="795867" y="668594"/>
            <a:chExt cx="2167466" cy="164270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CD24D1E-EE20-4589-BDE2-9BF40D5154B3}"/>
                </a:ext>
              </a:extLst>
            </p:cNvPr>
            <p:cNvSpPr/>
            <p:nvPr/>
          </p:nvSpPr>
          <p:spPr>
            <a:xfrm>
              <a:off x="795867" y="668594"/>
              <a:ext cx="999066" cy="22040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427D4E-3A56-4264-8E47-5F9CEB518447}"/>
                </a:ext>
              </a:extLst>
            </p:cNvPr>
            <p:cNvSpPr/>
            <p:nvPr/>
          </p:nvSpPr>
          <p:spPr>
            <a:xfrm>
              <a:off x="2548467" y="914263"/>
              <a:ext cx="414866" cy="139703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832CDAC-A9FF-4BC7-BB2E-25BB5E31A3ED}"/>
              </a:ext>
            </a:extLst>
          </p:cNvPr>
          <p:cNvGrpSpPr/>
          <p:nvPr/>
        </p:nvGrpSpPr>
        <p:grpSpPr>
          <a:xfrm>
            <a:off x="853511" y="2556966"/>
            <a:ext cx="2109821" cy="1225941"/>
            <a:chOff x="853511" y="2556966"/>
            <a:chExt cx="2109821" cy="122594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57FC3A3-38F0-4DD5-8CBC-92AD1F311FB0}"/>
                </a:ext>
              </a:extLst>
            </p:cNvPr>
            <p:cNvSpPr/>
            <p:nvPr/>
          </p:nvSpPr>
          <p:spPr>
            <a:xfrm>
              <a:off x="853511" y="2641498"/>
              <a:ext cx="999066" cy="22040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D0CEA48-7DD8-4AF8-8867-D9139FB14FDE}"/>
                </a:ext>
              </a:extLst>
            </p:cNvPr>
            <p:cNvSpPr/>
            <p:nvPr/>
          </p:nvSpPr>
          <p:spPr>
            <a:xfrm>
              <a:off x="2548465" y="2556966"/>
              <a:ext cx="414867" cy="122594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A37D995-D4E6-4C37-ABF5-EDC3553BC686}"/>
              </a:ext>
            </a:extLst>
          </p:cNvPr>
          <p:cNvGrpSpPr/>
          <p:nvPr/>
        </p:nvGrpSpPr>
        <p:grpSpPr>
          <a:xfrm>
            <a:off x="853511" y="2310889"/>
            <a:ext cx="5268590" cy="1067209"/>
            <a:chOff x="853511" y="2310889"/>
            <a:chExt cx="5268590" cy="106720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807434-C02F-4A59-924C-CC95511C2EAD}"/>
                </a:ext>
              </a:extLst>
            </p:cNvPr>
            <p:cNvSpPr/>
            <p:nvPr/>
          </p:nvSpPr>
          <p:spPr>
            <a:xfrm>
              <a:off x="853511" y="2310889"/>
              <a:ext cx="999066" cy="220406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D33C995-602E-400E-A9EE-BFCAFE8377CA}"/>
                </a:ext>
              </a:extLst>
            </p:cNvPr>
            <p:cNvSpPr/>
            <p:nvPr/>
          </p:nvSpPr>
          <p:spPr>
            <a:xfrm>
              <a:off x="5123035" y="3157692"/>
              <a:ext cx="999066" cy="220406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719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8" y="6506"/>
            <a:ext cx="8809702" cy="668594"/>
          </a:xfrm>
        </p:spPr>
        <p:txBody>
          <a:bodyPr/>
          <a:lstStyle/>
          <a:p>
            <a:r>
              <a:rPr lang="en-US" b="1" dirty="0"/>
              <a:t>6.6 CONTROL SCHEDULE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1" y="766161"/>
            <a:ext cx="8606604" cy="645472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dirty="0"/>
              <a:t>The key benefit of this process is that the </a:t>
            </a:r>
            <a:r>
              <a:rPr lang="en-US" dirty="0">
                <a:solidFill>
                  <a:srgbClr val="FF0000"/>
                </a:solidFill>
              </a:rPr>
              <a:t>schedule baseline is maintained</a:t>
            </a:r>
            <a:r>
              <a:rPr lang="zh-TW" altLang="en-US" dirty="0"/>
              <a:t>進度基準得以維持</a:t>
            </a:r>
            <a:r>
              <a:rPr lang="en-US" dirty="0"/>
              <a:t>throughout the project.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812" y="1461143"/>
            <a:ext cx="7604911" cy="488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lowchart: Decision 5"/>
          <p:cNvSpPr/>
          <p:nvPr/>
        </p:nvSpPr>
        <p:spPr>
          <a:xfrm>
            <a:off x="745197" y="2473909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737245" y="4716177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/>
          <p:cNvSpPr/>
          <p:nvPr/>
        </p:nvSpPr>
        <p:spPr>
          <a:xfrm>
            <a:off x="3106734" y="3698410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3123962" y="4518720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/>
          <p:cNvSpPr/>
          <p:nvPr/>
        </p:nvSpPr>
        <p:spPr>
          <a:xfrm>
            <a:off x="5517305" y="2483185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/>
          <p:cNvSpPr/>
          <p:nvPr/>
        </p:nvSpPr>
        <p:spPr>
          <a:xfrm>
            <a:off x="5445742" y="2984117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cision 11"/>
          <p:cNvSpPr/>
          <p:nvPr/>
        </p:nvSpPr>
        <p:spPr>
          <a:xfrm>
            <a:off x="5477548" y="3198803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445742" y="1062446"/>
            <a:ext cx="3593483" cy="26451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42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02" y="0"/>
            <a:ext cx="7893698" cy="1280890"/>
          </a:xfrm>
        </p:spPr>
        <p:txBody>
          <a:bodyPr/>
          <a:lstStyle/>
          <a:p>
            <a:r>
              <a:rPr lang="en-US" dirty="0"/>
              <a:t>The Project Schedule Management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298" y="1280890"/>
            <a:ext cx="8711380" cy="4989281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r>
              <a:rPr lang="en-US" b="1" dirty="0"/>
              <a:t>6.1 Plan Schedule Management—</a:t>
            </a:r>
            <a:r>
              <a:rPr lang="en-US" dirty="0"/>
              <a:t>The process of </a:t>
            </a:r>
            <a:r>
              <a:rPr lang="en-US" u="sng" dirty="0"/>
              <a:t>establishing the policies</a:t>
            </a:r>
            <a:r>
              <a:rPr lang="zh-TW" altLang="en-US" dirty="0"/>
              <a:t>制定政策</a:t>
            </a:r>
            <a:r>
              <a:rPr lang="en-US" dirty="0"/>
              <a:t>, procedures, and documentation for </a:t>
            </a:r>
            <a:r>
              <a:rPr lang="en-US" u="sng" dirty="0"/>
              <a:t>planning, developing, managing, executing, and controlling</a:t>
            </a:r>
            <a:r>
              <a:rPr lang="en-US" dirty="0"/>
              <a:t> the project schedule.</a:t>
            </a:r>
          </a:p>
          <a:p>
            <a:r>
              <a:rPr lang="en-US" b="1" dirty="0"/>
              <a:t>6.2 Define Activities—</a:t>
            </a:r>
            <a:r>
              <a:rPr lang="en-US" dirty="0"/>
              <a:t>The process of identifying and </a:t>
            </a:r>
            <a:r>
              <a:rPr lang="en-US" u="sng" dirty="0"/>
              <a:t>documenting the specific actions to be performed</a:t>
            </a:r>
            <a:r>
              <a:rPr lang="zh-TW" altLang="en-US" dirty="0"/>
              <a:t>記錄具體的行動</a:t>
            </a:r>
            <a:r>
              <a:rPr lang="en-US" dirty="0"/>
              <a:t>to produce the project deliverables.</a:t>
            </a:r>
          </a:p>
          <a:p>
            <a:r>
              <a:rPr lang="en-US" b="1" dirty="0"/>
              <a:t>6.3 Sequence Activities—</a:t>
            </a:r>
            <a:r>
              <a:rPr lang="en-US" dirty="0"/>
              <a:t>The process of identifying and documenting </a:t>
            </a:r>
            <a:r>
              <a:rPr lang="en-US" u="sng" dirty="0"/>
              <a:t>relationships among the project activities</a:t>
            </a:r>
            <a:r>
              <a:rPr lang="en-US" dirty="0"/>
              <a:t>.</a:t>
            </a:r>
          </a:p>
          <a:p>
            <a:r>
              <a:rPr lang="en-US" b="1" dirty="0"/>
              <a:t>6.4 Estimate Activity Durations—</a:t>
            </a:r>
            <a:r>
              <a:rPr lang="en-US" dirty="0"/>
              <a:t>The process of </a:t>
            </a:r>
            <a:r>
              <a:rPr lang="en-US" u="sng" dirty="0"/>
              <a:t>estimating the number of work periods</a:t>
            </a:r>
            <a:r>
              <a:rPr lang="zh-TW" altLang="en-US" dirty="0"/>
              <a:t>估算工作週期的數量</a:t>
            </a:r>
            <a:r>
              <a:rPr lang="en-US" dirty="0"/>
              <a:t>needed to complete individual activities with the estimated resources.</a:t>
            </a:r>
          </a:p>
          <a:p>
            <a:r>
              <a:rPr lang="en-US" b="1" dirty="0"/>
              <a:t>6.5 Develop Schedule—</a:t>
            </a:r>
            <a:r>
              <a:rPr lang="en-US" dirty="0"/>
              <a:t>The process of </a:t>
            </a:r>
            <a:r>
              <a:rPr lang="en-US" u="sng" dirty="0"/>
              <a:t>analyzing activity sequences</a:t>
            </a:r>
            <a:r>
              <a:rPr lang="en-US" dirty="0"/>
              <a:t>, </a:t>
            </a:r>
            <a:r>
              <a:rPr lang="en-US" u="sng" dirty="0"/>
              <a:t>durations</a:t>
            </a:r>
            <a:r>
              <a:rPr lang="zh-TW" altLang="en-US" u="sng" dirty="0"/>
              <a:t> 長短</a:t>
            </a:r>
            <a:r>
              <a:rPr lang="en-US" dirty="0"/>
              <a:t>, </a:t>
            </a:r>
            <a:r>
              <a:rPr lang="en-US" u="sng" dirty="0"/>
              <a:t>resource requirements</a:t>
            </a:r>
            <a:r>
              <a:rPr lang="en-US" dirty="0"/>
              <a:t>, and </a:t>
            </a:r>
            <a:r>
              <a:rPr lang="en-US" u="sng" dirty="0"/>
              <a:t>schedule constraints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create the project schedule model</a:t>
            </a:r>
            <a:r>
              <a:rPr lang="zh-TW" altLang="en-US" dirty="0"/>
              <a:t>時間表模型</a:t>
            </a:r>
            <a:r>
              <a:rPr lang="en-US" dirty="0"/>
              <a:t>for project execution and monitoring and controlling.</a:t>
            </a:r>
          </a:p>
          <a:p>
            <a:r>
              <a:rPr lang="en-US" b="1" dirty="0"/>
              <a:t>6.6 Control Schedule—</a:t>
            </a:r>
            <a:r>
              <a:rPr lang="en-US" dirty="0"/>
              <a:t>The process of monitoring the status of the project to update the project schedule and manage changes to the schedule baseline.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5" name="Rectangle 4"/>
          <p:cNvSpPr/>
          <p:nvPr/>
        </p:nvSpPr>
        <p:spPr>
          <a:xfrm>
            <a:off x="724409" y="1280890"/>
            <a:ext cx="3399721" cy="32041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49144" y="911558"/>
            <a:ext cx="164840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TW" altLang="en-US" dirty="0"/>
              <a:t>規劃進度管理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724409" y="2161078"/>
            <a:ext cx="2084106" cy="32041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74326" y="1911005"/>
            <a:ext cx="164840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TW" altLang="en-US" dirty="0"/>
              <a:t>定義專案活動</a:t>
            </a:r>
          </a:p>
        </p:txBody>
      </p:sp>
      <p:sp>
        <p:nvSpPr>
          <p:cNvPr id="9" name="Rectangle 8"/>
          <p:cNvSpPr/>
          <p:nvPr/>
        </p:nvSpPr>
        <p:spPr>
          <a:xfrm>
            <a:off x="724409" y="2827241"/>
            <a:ext cx="2494652" cy="32041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24409" y="3493404"/>
            <a:ext cx="3194448" cy="32041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4409" y="4373592"/>
            <a:ext cx="2345362" cy="32041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24409" y="5545712"/>
            <a:ext cx="2224064" cy="32041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88562" y="2580995"/>
            <a:ext cx="164840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TW" altLang="en-US" dirty="0"/>
              <a:t>排序專案活動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28919" y="3190121"/>
            <a:ext cx="251244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TW" altLang="en-US" dirty="0"/>
              <a:t>估計專案活動持續時間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90177" y="4042616"/>
            <a:ext cx="134330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TW" altLang="en-US" dirty="0"/>
              <a:t>制定時間表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62487" y="5215624"/>
            <a:ext cx="114987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TW" altLang="en-US" dirty="0"/>
              <a:t>控制進度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B85EB364-EEBA-489F-9BAD-FAFC95E2435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38943031"/>
                  </p:ext>
                </p:extLst>
              </p:nvPr>
            </p:nvGraphicFramePr>
            <p:xfrm>
              <a:off x="6998948" y="60658"/>
              <a:ext cx="1134533" cy="850900"/>
            </p:xfrm>
            <a:graphic>
              <a:graphicData uri="http://schemas.microsoft.com/office/powerpoint/2016/slidezoom">
                <pslz:sldZm>
                  <pslz:sldZmObj sldId="263" cId="1246009761">
                    <pslz:zmPr id="{F84D5200-345C-409D-9C6C-AD99FF8C02F0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134533" cy="8509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8" name="Slide Zoom 17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B85EB364-EEBA-489F-9BAD-FAFC95E2435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98948" y="60658"/>
                <a:ext cx="1134533" cy="8509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490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0"/>
            <a:ext cx="8809702" cy="668594"/>
          </a:xfrm>
        </p:spPr>
        <p:txBody>
          <a:bodyPr/>
          <a:lstStyle/>
          <a:p>
            <a:r>
              <a:rPr lang="en-US" b="1" dirty="0"/>
              <a:t>6.6 CONTROL SCHEDULE (2)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04395" y="1029804"/>
            <a:ext cx="2621910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12" y="631116"/>
            <a:ext cx="6123632" cy="622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329732" y="3029448"/>
            <a:ext cx="1526651" cy="779228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86901" y="694044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263048" y="2395624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/>
          <p:cNvSpPr/>
          <p:nvPr/>
        </p:nvSpPr>
        <p:spPr>
          <a:xfrm>
            <a:off x="175584" y="5242191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3165274" y="1513029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/>
          <p:cNvSpPr/>
          <p:nvPr/>
        </p:nvSpPr>
        <p:spPr>
          <a:xfrm>
            <a:off x="3157323" y="2451282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4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7" y="-37047"/>
            <a:ext cx="9127660" cy="973463"/>
          </a:xfrm>
        </p:spPr>
        <p:txBody>
          <a:bodyPr>
            <a:noAutofit/>
          </a:bodyPr>
          <a:lstStyle/>
          <a:p>
            <a:br>
              <a:rPr lang="en-US" sz="1800" b="1" dirty="0"/>
            </a:br>
            <a:endParaRPr lang="en-US" sz="1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5560" y="60125"/>
            <a:ext cx="8808440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3200" b="1" dirty="0"/>
              <a:t>Recap today’s lecture – Summary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1" y="827797"/>
            <a:ext cx="8503776" cy="6030203"/>
          </a:xfrm>
          <a:solidFill>
            <a:srgbClr val="8FE2FF"/>
          </a:solidFill>
        </p:spPr>
        <p:txBody>
          <a:bodyPr>
            <a:normAutofit lnSpcReduction="10000"/>
          </a:bodyPr>
          <a:lstStyle/>
          <a:p>
            <a:r>
              <a:rPr lang="en-US" altLang="zh-TW" dirty="0"/>
              <a:t>Describe an overall </a:t>
            </a:r>
            <a:r>
              <a:rPr lang="en-US" altLang="zh-TW" u="sng" dirty="0"/>
              <a:t>framework for project schedule management</a:t>
            </a:r>
            <a:r>
              <a:rPr lang="zh-TW" altLang="en-US" dirty="0"/>
              <a:t>專案時間管理的總體</a:t>
            </a:r>
            <a:r>
              <a:rPr lang="zh-TW" altLang="zh-TW" dirty="0"/>
              <a:t>架構</a:t>
            </a:r>
            <a:endParaRPr lang="en-US" altLang="zh-TW" dirty="0"/>
          </a:p>
          <a:p>
            <a:pPr lvl="1"/>
            <a:r>
              <a:rPr lang="en-US" altLang="zh-TW" dirty="0"/>
              <a:t>process &amp; practices, inputs, outputs, tools &amp; techniques</a:t>
            </a:r>
          </a:p>
          <a:p>
            <a:pPr lvl="1"/>
            <a:r>
              <a:rPr lang="en-US" b="1" dirty="0"/>
              <a:t>6.1 Plan Schedule Management </a:t>
            </a:r>
          </a:p>
          <a:p>
            <a:pPr lvl="1"/>
            <a:r>
              <a:rPr lang="en-US" b="1" dirty="0"/>
              <a:t>6.2 Define Activities</a:t>
            </a:r>
            <a:endParaRPr lang="en-US" dirty="0"/>
          </a:p>
          <a:p>
            <a:pPr lvl="1"/>
            <a:r>
              <a:rPr lang="en-US" b="1" dirty="0"/>
              <a:t>6.3 Sequence Activities</a:t>
            </a:r>
            <a:endParaRPr lang="en-US" dirty="0"/>
          </a:p>
          <a:p>
            <a:pPr lvl="1"/>
            <a:r>
              <a:rPr lang="en-US" b="1" dirty="0"/>
              <a:t>6.4 Estimate Activity Durations </a:t>
            </a:r>
          </a:p>
          <a:p>
            <a:pPr lvl="1"/>
            <a:r>
              <a:rPr lang="en-US" b="1" dirty="0"/>
              <a:t>6.5 Develop Schedule </a:t>
            </a:r>
          </a:p>
          <a:p>
            <a:pPr lvl="1"/>
            <a:r>
              <a:rPr lang="en-US" b="1" dirty="0"/>
              <a:t>6.6 Control Schedule</a:t>
            </a:r>
            <a:endParaRPr lang="en-US" altLang="zh-TW" dirty="0"/>
          </a:p>
          <a:p>
            <a:r>
              <a:rPr lang="en-US" b="1" dirty="0"/>
              <a:t>(6.1 Plan Schedule Management – tool) – E, M, D/a (alternative anal.)</a:t>
            </a:r>
          </a:p>
          <a:p>
            <a:r>
              <a:rPr lang="en-US" b="1" dirty="0"/>
              <a:t>(6.2 Define Activities – tool) – E, M, Roll W P, decomposition</a:t>
            </a:r>
            <a:endParaRPr lang="en-US" dirty="0"/>
          </a:p>
          <a:p>
            <a:r>
              <a:rPr lang="en-US" b="1" dirty="0"/>
              <a:t>(6.3 Sequence Activities –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/>
              <a:t>ool + </a:t>
            </a:r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b="1" dirty="0"/>
              <a:t>utput ) –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/>
              <a:t>: PDM, dependency deter., leads &amp; lags; </a:t>
            </a:r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b="1" dirty="0"/>
              <a:t>: project schedule network diagram</a:t>
            </a:r>
            <a:endParaRPr lang="en-US" dirty="0"/>
          </a:p>
          <a:p>
            <a:r>
              <a:rPr lang="en-US" b="1" dirty="0"/>
              <a:t>(6.4 Estimate Activity Durations – tool) –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/>
              <a:t>: </a:t>
            </a:r>
            <a:r>
              <a:rPr lang="en-US" b="1" dirty="0" err="1"/>
              <a:t>Analo</a:t>
            </a:r>
            <a:r>
              <a:rPr lang="en-US" b="1" dirty="0"/>
              <a:t>,  Para, 3-point, bottom, data</a:t>
            </a:r>
          </a:p>
          <a:p>
            <a:r>
              <a:rPr lang="en-US" b="1" dirty="0"/>
              <a:t>(6.5 Develop Schedule – tool) –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/>
              <a:t>: CPM (free float + total float), Res opt., </a:t>
            </a:r>
            <a:r>
              <a:rPr lang="en-US" b="1" dirty="0" err="1"/>
              <a:t>sch</a:t>
            </a:r>
            <a:r>
              <a:rPr lang="en-US" b="1" dirty="0"/>
              <a:t> comp.,</a:t>
            </a:r>
          </a:p>
          <a:p>
            <a:r>
              <a:rPr lang="en-US" b="1" dirty="0"/>
              <a:t>(6.6 Control Schedule – tool)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357" y="2250124"/>
            <a:ext cx="4724400" cy="140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9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500">
              <a:schemeClr val="accent1"/>
            </a:gs>
            <a:gs pos="100000">
              <a:schemeClr val="tx2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C668EE0-F6D3-45C3-A61F-102CB88E40FB}"/>
              </a:ext>
            </a:extLst>
          </p:cNvPr>
          <p:cNvSpPr txBox="1">
            <a:spLocks/>
          </p:cNvSpPr>
          <p:nvPr/>
        </p:nvSpPr>
        <p:spPr>
          <a:xfrm>
            <a:off x="2161483" y="4702743"/>
            <a:ext cx="2770271" cy="515179"/>
          </a:xfrm>
          <a:prstGeom prst="rect">
            <a:avLst/>
          </a:prstGeom>
        </p:spPr>
        <p:txBody>
          <a:bodyPr vert="horz" lIns="68580" tIns="0" rIns="68580" bIns="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0" kern="1200" spc="-5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-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THANK YOU!</a:t>
            </a:r>
            <a:endParaRPr kumimoji="0" lang="en-US" sz="2700" b="0" i="0" u="none" strike="noStrike" kern="1200" cap="none" spc="-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</p:txBody>
      </p:sp>
      <p:pic>
        <p:nvPicPr>
          <p:cNvPr id="6" name="Content Placeholder 93" descr="User">
            <a:extLst>
              <a:ext uri="{FF2B5EF4-FFF2-40B4-BE49-F238E27FC236}">
                <a16:creationId xmlns:a16="http://schemas.microsoft.com/office/drawing/2014/main" id="{CAA325ED-D66C-431D-ABDF-271C2224FC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3070" y="5232249"/>
            <a:ext cx="264270" cy="264269"/>
          </a:xfrm>
          <a:prstGeom prst="ellipse">
            <a:avLst/>
          </a:prstGeom>
        </p:spPr>
      </p:pic>
      <p:sp>
        <p:nvSpPr>
          <p:cNvPr id="7" name="Text Placeholder 79" descr="name of user">
            <a:extLst>
              <a:ext uri="{FF2B5EF4-FFF2-40B4-BE49-F238E27FC236}">
                <a16:creationId xmlns:a16="http://schemas.microsoft.com/office/drawing/2014/main" id="{479B4035-8C37-48A5-BD5F-561E83208916}"/>
              </a:ext>
            </a:extLst>
          </p:cNvPr>
          <p:cNvSpPr txBox="1">
            <a:spLocks/>
          </p:cNvSpPr>
          <p:nvPr/>
        </p:nvSpPr>
        <p:spPr>
          <a:xfrm>
            <a:off x="2507341" y="5269488"/>
            <a:ext cx="2078554" cy="155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Celeste SP Ng</a:t>
            </a:r>
          </a:p>
        </p:txBody>
      </p:sp>
      <p:pic>
        <p:nvPicPr>
          <p:cNvPr id="8" name="Content Placeholder 95" descr="Receiver">
            <a:extLst>
              <a:ext uri="{FF2B5EF4-FFF2-40B4-BE49-F238E27FC236}">
                <a16:creationId xmlns:a16="http://schemas.microsoft.com/office/drawing/2014/main" id="{6DA17363-1A9E-4713-B03B-E7D9B295B3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43070" y="5627646"/>
            <a:ext cx="264270" cy="264269"/>
          </a:xfrm>
          <a:prstGeom prst="ellipse">
            <a:avLst/>
          </a:prstGeom>
        </p:spPr>
      </p:pic>
      <p:sp>
        <p:nvSpPr>
          <p:cNvPr id="9" name="Text Placeholder 85" descr="user phone">
            <a:extLst>
              <a:ext uri="{FF2B5EF4-FFF2-40B4-BE49-F238E27FC236}">
                <a16:creationId xmlns:a16="http://schemas.microsoft.com/office/drawing/2014/main" id="{CAC0CB0A-28FD-4513-BF1C-ABC41B448D62}"/>
              </a:ext>
            </a:extLst>
          </p:cNvPr>
          <p:cNvSpPr txBox="1">
            <a:spLocks/>
          </p:cNvSpPr>
          <p:nvPr/>
        </p:nvSpPr>
        <p:spPr>
          <a:xfrm>
            <a:off x="2507341" y="5652076"/>
            <a:ext cx="2078554" cy="155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Phone: 2614</a:t>
            </a:r>
          </a:p>
        </p:txBody>
      </p:sp>
      <p:pic>
        <p:nvPicPr>
          <p:cNvPr id="10" name="Content Placeholder 97" descr="Envelope">
            <a:extLst>
              <a:ext uri="{FF2B5EF4-FFF2-40B4-BE49-F238E27FC236}">
                <a16:creationId xmlns:a16="http://schemas.microsoft.com/office/drawing/2014/main" id="{E509FAD7-A133-4680-A715-42AEB12051E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83045" y="5253122"/>
            <a:ext cx="264270" cy="264269"/>
          </a:xfrm>
          <a:prstGeom prst="ellipse">
            <a:avLst/>
          </a:prstGeom>
        </p:spPr>
      </p:pic>
      <p:sp>
        <p:nvSpPr>
          <p:cNvPr id="11" name="Text Placeholder 86" descr="user email">
            <a:extLst>
              <a:ext uri="{FF2B5EF4-FFF2-40B4-BE49-F238E27FC236}">
                <a16:creationId xmlns:a16="http://schemas.microsoft.com/office/drawing/2014/main" id="{515A703F-3D17-4EC3-9BBC-A8BA0AA72202}"/>
              </a:ext>
            </a:extLst>
          </p:cNvPr>
          <p:cNvSpPr txBox="1">
            <a:spLocks/>
          </p:cNvSpPr>
          <p:nvPr/>
        </p:nvSpPr>
        <p:spPr>
          <a:xfrm>
            <a:off x="4301455" y="5271586"/>
            <a:ext cx="2959412" cy="1104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Email: celeste@saturn.yzu.edu.tw</a:t>
            </a:r>
          </a:p>
        </p:txBody>
      </p:sp>
      <p:pic>
        <p:nvPicPr>
          <p:cNvPr id="12" name="Content Placeholder 99" descr="Link">
            <a:extLst>
              <a:ext uri="{FF2B5EF4-FFF2-40B4-BE49-F238E27FC236}">
                <a16:creationId xmlns:a16="http://schemas.microsoft.com/office/drawing/2014/main" id="{7F61FFAC-A834-45D4-8C5B-135F368B90C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83045" y="5601162"/>
            <a:ext cx="264270" cy="264269"/>
          </a:xfrm>
          <a:prstGeom prst="ellipse">
            <a:avLst/>
          </a:prstGeom>
        </p:spPr>
      </p:pic>
      <p:sp>
        <p:nvSpPr>
          <p:cNvPr id="13" name="Text Placeholder 87" descr="user website">
            <a:extLst>
              <a:ext uri="{FF2B5EF4-FFF2-40B4-BE49-F238E27FC236}">
                <a16:creationId xmlns:a16="http://schemas.microsoft.com/office/drawing/2014/main" id="{5D46FF40-5C84-41CD-8FF1-DFE229E22EAD}"/>
              </a:ext>
            </a:extLst>
          </p:cNvPr>
          <p:cNvSpPr txBox="1">
            <a:spLocks/>
          </p:cNvSpPr>
          <p:nvPr/>
        </p:nvSpPr>
        <p:spPr>
          <a:xfrm>
            <a:off x="4301457" y="5633319"/>
            <a:ext cx="3753686" cy="333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Website: </a:t>
            </a:r>
            <a:r>
              <a:rPr kumimoji="0" lang="en-US" altLang="zh-TW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新細明體" panose="02020500000000000000" pitchFamily="18" charset="-120"/>
                <a:cs typeface="+mn-cs"/>
                <a:hlinkClick r:id="rId10"/>
              </a:rPr>
              <a:t>http://celesteng.mis.yzu.edu.tw/</a:t>
            </a:r>
            <a:r>
              <a:rPr kumimoji="0" lang="en-US" altLang="zh-TW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 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6F2213A-3381-4C16-9DF8-2BA53345E57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126" y="857250"/>
            <a:ext cx="6550172" cy="3433763"/>
          </a:xfrm>
        </p:spPr>
      </p:pic>
    </p:spTree>
    <p:extLst>
      <p:ext uri="{BB962C8B-B14F-4D97-AF65-F5344CB8AC3E}">
        <p14:creationId xmlns:p14="http://schemas.microsoft.com/office/powerpoint/2010/main" val="409885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277" y="70646"/>
            <a:ext cx="7288942" cy="973463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sz="2800" dirty="0"/>
              <a:t>Project Management Process Groups and Knowledge Areas Mapping (1)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70147" y="6396335"/>
            <a:ext cx="728894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Source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: PMI, 2017, “A guide to the project management body of knowledge (PMBOK guide),”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Sixth edition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, Newtown Square, PA: Project Management Institute, Inc.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66994" y="1044109"/>
            <a:ext cx="6128314" cy="53427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71509" y="2071255"/>
            <a:ext cx="1469710" cy="32932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There are processes from </a:t>
            </a: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each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knowledge area under the “planning”  and “monitoring and controlling” process groups.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68492" y="3570013"/>
            <a:ext cx="1066800" cy="29094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“planning”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7668491" y="4082631"/>
            <a:ext cx="1163781" cy="70411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“monitoring and controlling”</a:t>
            </a:r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7CB228BD-C8AE-4490-A94A-8938D8572E0D}"/>
              </a:ext>
            </a:extLst>
          </p:cNvPr>
          <p:cNvSpPr/>
          <p:nvPr/>
        </p:nvSpPr>
        <p:spPr>
          <a:xfrm rot="19918397">
            <a:off x="12398" y="437061"/>
            <a:ext cx="1847510" cy="838200"/>
          </a:xfrm>
          <a:prstGeom prst="dodecagon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/>
                <a:ea typeface="微軟正黑體" panose="020B0604030504040204" pitchFamily="34" charset="-120"/>
                <a:cs typeface="+mn-cs"/>
              </a:rPr>
              <a:t>Reminder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CF025C-CEDF-4FB3-88DD-49A7ACF9BCF8}"/>
              </a:ext>
            </a:extLst>
          </p:cNvPr>
          <p:cNvSpPr/>
          <p:nvPr/>
        </p:nvSpPr>
        <p:spPr>
          <a:xfrm>
            <a:off x="1368550" y="3885838"/>
            <a:ext cx="6128314" cy="12646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76056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112"/>
            <a:ext cx="8291243" cy="52626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prstClr val="black"/>
                </a:solidFill>
              </a:rPr>
              <a:t>Project Schedule Management overview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0730" y="698090"/>
            <a:ext cx="4594025" cy="61599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2685" y="885625"/>
            <a:ext cx="4271315" cy="5972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800" y="5373783"/>
            <a:ext cx="1695832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000" b="1" dirty="0">
                <a:solidFill>
                  <a:srgbClr val="FF0000"/>
                </a:solidFill>
              </a:rPr>
              <a:t>Source</a:t>
            </a:r>
            <a:r>
              <a:rPr lang="en-US" sz="10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000" b="1" dirty="0">
                <a:solidFill>
                  <a:prstClr val="black"/>
                </a:solidFill>
              </a:rPr>
              <a:t>Sixth edition</a:t>
            </a:r>
            <a:r>
              <a:rPr lang="en-US" sz="10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8" name="Flowchart: Decision 7"/>
          <p:cNvSpPr/>
          <p:nvPr/>
        </p:nvSpPr>
        <p:spPr>
          <a:xfrm>
            <a:off x="387224" y="1931429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/>
          <p:cNvSpPr/>
          <p:nvPr/>
        </p:nvSpPr>
        <p:spPr>
          <a:xfrm>
            <a:off x="387224" y="2047887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272485" y="6130967"/>
            <a:ext cx="16002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Schedule baseline -</a:t>
            </a:r>
            <a:r>
              <a:rPr lang="zh-TW" altLang="en-US" sz="1200" dirty="0"/>
              <a:t>進度基線</a:t>
            </a:r>
          </a:p>
        </p:txBody>
      </p:sp>
      <p:sp>
        <p:nvSpPr>
          <p:cNvPr id="11" name="Flowchart: Decision 10"/>
          <p:cNvSpPr/>
          <p:nvPr/>
        </p:nvSpPr>
        <p:spPr>
          <a:xfrm>
            <a:off x="377579" y="2779021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cision 11"/>
          <p:cNvSpPr/>
          <p:nvPr/>
        </p:nvSpPr>
        <p:spPr>
          <a:xfrm>
            <a:off x="1905436" y="2790596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ecision 12"/>
          <p:cNvSpPr/>
          <p:nvPr/>
        </p:nvSpPr>
        <p:spPr>
          <a:xfrm>
            <a:off x="1907366" y="2346900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Decision 13"/>
          <p:cNvSpPr/>
          <p:nvPr/>
        </p:nvSpPr>
        <p:spPr>
          <a:xfrm>
            <a:off x="3429436" y="2370049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3414003" y="3164844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/>
          <p:cNvSpPr/>
          <p:nvPr/>
        </p:nvSpPr>
        <p:spPr>
          <a:xfrm>
            <a:off x="435980" y="4289743"/>
            <a:ext cx="76200" cy="308047"/>
          </a:xfrm>
          <a:prstGeom prst="leftBrace">
            <a:avLst/>
          </a:prstGeom>
          <a:ln w="15875"/>
          <a:effectLst>
            <a:glow rad="101600">
              <a:srgbClr val="00B0F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/>
          <p:cNvSpPr/>
          <p:nvPr/>
        </p:nvSpPr>
        <p:spPr>
          <a:xfrm>
            <a:off x="3491696" y="5626618"/>
            <a:ext cx="76200" cy="308047"/>
          </a:xfrm>
          <a:prstGeom prst="leftBrace">
            <a:avLst/>
          </a:prstGeom>
          <a:ln w="15875"/>
          <a:effectLst>
            <a:glow rad="101600">
              <a:srgbClr val="00B0F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Decision 17"/>
          <p:cNvSpPr/>
          <p:nvPr/>
        </p:nvSpPr>
        <p:spPr>
          <a:xfrm>
            <a:off x="377578" y="5059234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Decision 18"/>
          <p:cNvSpPr/>
          <p:nvPr/>
        </p:nvSpPr>
        <p:spPr>
          <a:xfrm>
            <a:off x="1911223" y="4821953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Decision 19"/>
          <p:cNvSpPr/>
          <p:nvPr/>
        </p:nvSpPr>
        <p:spPr>
          <a:xfrm>
            <a:off x="1928585" y="5186555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Decision 20"/>
          <p:cNvSpPr/>
          <p:nvPr/>
        </p:nvSpPr>
        <p:spPr>
          <a:xfrm>
            <a:off x="3441010" y="4708135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452585" y="5176903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Decision 22"/>
          <p:cNvSpPr/>
          <p:nvPr/>
        </p:nvSpPr>
        <p:spPr>
          <a:xfrm>
            <a:off x="1915081" y="5803865"/>
            <a:ext cx="152400" cy="762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1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9" y="-1"/>
            <a:ext cx="7720203" cy="1403773"/>
          </a:xfrm>
        </p:spPr>
        <p:txBody>
          <a:bodyPr>
            <a:normAutofit/>
          </a:bodyPr>
          <a:lstStyle/>
          <a:p>
            <a:r>
              <a:rPr lang="en-US" b="1" dirty="0"/>
              <a:t>6.1 PLAN SCHEDULE MANAGEMENT (1): ITTOs,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0" y="1303201"/>
            <a:ext cx="8493331" cy="1025001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dirty="0"/>
              <a:t>The key benefit of this process is that it provides </a:t>
            </a:r>
            <a:r>
              <a:rPr lang="en-US" u="sng" dirty="0"/>
              <a:t>guidance and direction on how the project schedule</a:t>
            </a:r>
            <a:r>
              <a:rPr lang="en-US" dirty="0"/>
              <a:t> will be </a:t>
            </a:r>
            <a:r>
              <a:rPr lang="en-US" u="sng" dirty="0"/>
              <a:t>managed</a:t>
            </a:r>
            <a:r>
              <a:rPr lang="en-US" dirty="0"/>
              <a:t> throughout the project. (</a:t>
            </a:r>
            <a:r>
              <a:rPr lang="zh-TW" altLang="en-US" dirty="0"/>
              <a:t>提供指導和方向</a:t>
            </a:r>
            <a:r>
              <a:rPr lang="en-US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4522" y="2464247"/>
            <a:ext cx="8080118" cy="3116985"/>
          </a:xfrm>
          <a:prstGeom prst="rect">
            <a:avLst/>
          </a:prstGeom>
        </p:spPr>
      </p:pic>
      <p:sp>
        <p:nvSpPr>
          <p:cNvPr id="10" name="Flowchart: Decision 9"/>
          <p:cNvSpPr/>
          <p:nvPr/>
        </p:nvSpPr>
        <p:spPr>
          <a:xfrm>
            <a:off x="457200" y="3565119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/>
          <p:cNvSpPr/>
          <p:nvPr/>
        </p:nvSpPr>
        <p:spPr>
          <a:xfrm>
            <a:off x="457200" y="3757917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cision 11"/>
          <p:cNvSpPr/>
          <p:nvPr/>
        </p:nvSpPr>
        <p:spPr>
          <a:xfrm>
            <a:off x="434050" y="4294210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ecision 12"/>
          <p:cNvSpPr/>
          <p:nvPr/>
        </p:nvSpPr>
        <p:spPr>
          <a:xfrm>
            <a:off x="451413" y="4639522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Decision 13"/>
          <p:cNvSpPr/>
          <p:nvPr/>
        </p:nvSpPr>
        <p:spPr>
          <a:xfrm>
            <a:off x="5395732" y="3561261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04885" y="2952509"/>
            <a:ext cx="2332973" cy="1524000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730327" y="1596685"/>
            <a:ext cx="7083083" cy="295422"/>
            <a:chOff x="1769370" y="1138311"/>
            <a:chExt cx="6079230" cy="295422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667116" y="1138311"/>
              <a:ext cx="3181484" cy="4689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69370" y="1426699"/>
              <a:ext cx="1931830" cy="7034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871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962" y="795851"/>
            <a:ext cx="8438889" cy="55355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9512" y="6396335"/>
            <a:ext cx="70639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srgbClr val="FF0000"/>
                </a:solidFill>
              </a:rPr>
              <a:t>Source</a:t>
            </a:r>
            <a:r>
              <a:rPr lang="en-US" sz="1200" dirty="0">
                <a:solidFill>
                  <a:prstClr val="black"/>
                </a:solidFill>
              </a:rPr>
              <a:t>: PMI, 2017, “A guide to the project management body of knowledge (PMBOK guide),” </a:t>
            </a:r>
            <a:r>
              <a:rPr lang="en-US" sz="1200" b="1" dirty="0">
                <a:solidFill>
                  <a:prstClr val="black"/>
                </a:solidFill>
              </a:rPr>
              <a:t>Sixth edition</a:t>
            </a:r>
            <a:r>
              <a:rPr lang="en-US" sz="1200" dirty="0">
                <a:solidFill>
                  <a:prstClr val="black"/>
                </a:solidFill>
              </a:rPr>
              <a:t>, Newtown Square, PA: Project Management Institute, Inc.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4737" y="3825354"/>
            <a:ext cx="2573520" cy="1938992"/>
          </a:xfrm>
          <a:prstGeom prst="rect">
            <a:avLst/>
          </a:prstGeom>
          <a:solidFill>
            <a:srgbClr val="8FE2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Enterprise environmental factors: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Organizational </a:t>
            </a:r>
            <a:r>
              <a:rPr lang="en-US" sz="1200" u="sng" dirty="0">
                <a:solidFill>
                  <a:prstClr val="black"/>
                </a:solidFill>
              </a:rPr>
              <a:t>culture</a:t>
            </a:r>
            <a:r>
              <a:rPr lang="en-US" sz="1200" dirty="0">
                <a:solidFill>
                  <a:prstClr val="black"/>
                </a:solidFill>
              </a:rPr>
              <a:t> and </a:t>
            </a:r>
            <a:r>
              <a:rPr lang="en-US" sz="1200" u="sng" dirty="0">
                <a:solidFill>
                  <a:prstClr val="black"/>
                </a:solidFill>
              </a:rPr>
              <a:t>structure</a:t>
            </a:r>
            <a:r>
              <a:rPr lang="en-US" sz="1200" dirty="0">
                <a:solidFill>
                  <a:prstClr val="black"/>
                </a:solidFill>
              </a:rPr>
              <a:t>,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prstClr val="black"/>
                </a:solidFill>
              </a:rPr>
              <a:t>Team resource </a:t>
            </a:r>
            <a:r>
              <a:rPr lang="en-US" sz="1200" dirty="0">
                <a:solidFill>
                  <a:prstClr val="black"/>
                </a:solidFill>
              </a:rPr>
              <a:t>availability and skills and physical resource availability,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prstClr val="black"/>
                </a:solidFill>
              </a:rPr>
              <a:t>Marketplace</a:t>
            </a:r>
            <a:r>
              <a:rPr lang="en-US" sz="1200" dirty="0">
                <a:solidFill>
                  <a:prstClr val="black"/>
                </a:solidFill>
              </a:rPr>
              <a:t> conditions,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prstClr val="black"/>
                </a:solidFill>
              </a:rPr>
              <a:t>Financial</a:t>
            </a:r>
            <a:r>
              <a:rPr lang="en-US" sz="1200" dirty="0">
                <a:solidFill>
                  <a:prstClr val="black"/>
                </a:solidFill>
              </a:rPr>
              <a:t> considerations,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prstClr val="black"/>
                </a:solidFill>
              </a:rPr>
              <a:t>Social </a:t>
            </a:r>
            <a:r>
              <a:rPr lang="en-US" sz="1200" dirty="0">
                <a:solidFill>
                  <a:prstClr val="black"/>
                </a:solidFill>
              </a:rPr>
              <a:t>influences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1512" y="3825354"/>
            <a:ext cx="2573520" cy="2123658"/>
          </a:xfrm>
          <a:prstGeom prst="rect">
            <a:avLst/>
          </a:prstGeom>
          <a:solidFill>
            <a:srgbClr val="8FE2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Organizational process assets: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prstClr val="black"/>
                </a:solidFill>
              </a:rPr>
              <a:t>Historical information </a:t>
            </a:r>
            <a:r>
              <a:rPr lang="en-US" sz="1200" dirty="0">
                <a:solidFill>
                  <a:prstClr val="black"/>
                </a:solidFill>
              </a:rPr>
              <a:t>and lessons learned repositories;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Existing formal and informal schedule development, </a:t>
            </a:r>
            <a:r>
              <a:rPr lang="en-US" sz="1200" u="sng" dirty="0">
                <a:solidFill>
                  <a:prstClr val="black"/>
                </a:solidFill>
              </a:rPr>
              <a:t>policies</a:t>
            </a:r>
            <a:r>
              <a:rPr lang="en-US" sz="1200" dirty="0">
                <a:solidFill>
                  <a:prstClr val="black"/>
                </a:solidFill>
              </a:rPr>
              <a:t>, procedures, and guidelines;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prstClr val="black"/>
                </a:solidFill>
              </a:rPr>
              <a:t>Templates</a:t>
            </a:r>
            <a:r>
              <a:rPr lang="zh-TW" altLang="en-US" sz="1200" u="sng" dirty="0">
                <a:solidFill>
                  <a:prstClr val="black"/>
                </a:solidFill>
              </a:rPr>
              <a:t> 樣本</a:t>
            </a:r>
            <a:r>
              <a:rPr lang="en-US" sz="1200" dirty="0">
                <a:solidFill>
                  <a:prstClr val="black"/>
                </a:solidFill>
              </a:rPr>
              <a:t> and forms; and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Monitoring and reporting tools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808934" y="4415677"/>
            <a:ext cx="459128" cy="7718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661112" y="4786067"/>
            <a:ext cx="1084162" cy="3860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657254" y="5324290"/>
            <a:ext cx="966485" cy="5790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659182" y="5505627"/>
            <a:ext cx="652040" cy="3858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636033" y="5690822"/>
            <a:ext cx="459128" cy="7718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388879" y="4232411"/>
            <a:ext cx="1084162" cy="3860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336793" y="4950041"/>
            <a:ext cx="1084162" cy="3860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267345" y="5326219"/>
            <a:ext cx="1084162" cy="3860"/>
          </a:xfrm>
          <a:prstGeom prst="line">
            <a:avLst/>
          </a:prstGeom>
          <a:ln w="1905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039218" y="2853094"/>
            <a:ext cx="1379316" cy="749461"/>
          </a:xfrm>
          <a:prstGeom prst="rect">
            <a:avLst/>
          </a:prstGeom>
          <a:noFill/>
          <a:ln w="41275">
            <a:solidFill>
              <a:srgbClr val="FB55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921318" y="2644750"/>
            <a:ext cx="1556794" cy="1111170"/>
          </a:xfrm>
          <a:prstGeom prst="ellipse">
            <a:avLst/>
          </a:prstGeom>
          <a:noFill/>
          <a:effectLst>
            <a:outerShdw blurRad="50800" dist="50800" dir="5400000" algn="ctr" rotWithShape="0">
              <a:schemeClr val="accent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Decision 24"/>
          <p:cNvSpPr/>
          <p:nvPr/>
        </p:nvSpPr>
        <p:spPr>
          <a:xfrm>
            <a:off x="838818" y="1279055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Decision 25"/>
          <p:cNvSpPr/>
          <p:nvPr/>
        </p:nvSpPr>
        <p:spPr>
          <a:xfrm>
            <a:off x="983501" y="2864786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Decision 26"/>
          <p:cNvSpPr/>
          <p:nvPr/>
        </p:nvSpPr>
        <p:spPr>
          <a:xfrm>
            <a:off x="763581" y="4508392"/>
            <a:ext cx="228600" cy="1524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118" y="43204"/>
            <a:ext cx="7018694" cy="104960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b="1" dirty="0"/>
              <a:t>6.1 PLAN SCHEDULE MANAGEMENT (2):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30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8_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9_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3.xml><?xml version="1.0" encoding="utf-8"?>
<a:theme xmlns:a="http://schemas.openxmlformats.org/drawingml/2006/main" name="10_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4.xml><?xml version="1.0" encoding="utf-8"?>
<a:theme xmlns:a="http://schemas.openxmlformats.org/drawingml/2006/main" name="5_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5.xml><?xml version="1.0" encoding="utf-8"?>
<a:theme xmlns:a="http://schemas.openxmlformats.org/drawingml/2006/main" name="Theme1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16449</TotalTime>
  <Words>5711</Words>
  <Application>Microsoft Office PowerPoint</Application>
  <PresentationFormat>On-screen Show (4:3)</PresentationFormat>
  <Paragraphs>430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52</vt:i4>
      </vt:variant>
    </vt:vector>
  </HeadingPairs>
  <TitlesOfParts>
    <vt:vector size="69" baseType="lpstr">
      <vt:lpstr>微軟正黑體</vt:lpstr>
      <vt:lpstr>新細明體</vt:lpstr>
      <vt:lpstr>Arial</vt:lpstr>
      <vt:lpstr>Calibri</vt:lpstr>
      <vt:lpstr>Calibri Light</vt:lpstr>
      <vt:lpstr>Century Gothic</vt:lpstr>
      <vt:lpstr>Georgia</vt:lpstr>
      <vt:lpstr>Lucida Sans Unicode</vt:lpstr>
      <vt:lpstr>Verdana</vt:lpstr>
      <vt:lpstr>Wingdings</vt:lpstr>
      <vt:lpstr>Wingdings 2</vt:lpstr>
      <vt:lpstr>Wingdings 3</vt:lpstr>
      <vt:lpstr>8_Wisp</vt:lpstr>
      <vt:lpstr>9_Wisp</vt:lpstr>
      <vt:lpstr>10_Wisp</vt:lpstr>
      <vt:lpstr>5_Wisp</vt:lpstr>
      <vt:lpstr>Theme1</vt:lpstr>
      <vt:lpstr>Chapter 6 – Project Schedule Management</vt:lpstr>
      <vt:lpstr>Project Management Framework</vt:lpstr>
      <vt:lpstr>Learning Objectives </vt:lpstr>
      <vt:lpstr>The Project Schedule Management processes</vt:lpstr>
      <vt:lpstr>The Project Schedule Management processes</vt:lpstr>
      <vt:lpstr>Project Management Process Groups and Knowledge Areas Mapping (1)</vt:lpstr>
      <vt:lpstr>Project Schedule Management overview</vt:lpstr>
      <vt:lpstr>6.1 PLAN SCHEDULE MANAGEMENT (1): ITTOs, Inputs</vt:lpstr>
      <vt:lpstr>6.1 PLAN SCHEDULE MANAGEMENT (2): Inputs</vt:lpstr>
      <vt:lpstr>6.1 Schedule management plan contents: Outputs</vt:lpstr>
      <vt:lpstr>6.1 Schedule management plan contents: Outputs</vt:lpstr>
      <vt:lpstr>6.2 DEFINE ACTIVITIES (1): ITTOs, Inputs </vt:lpstr>
      <vt:lpstr>6.2 DEFINE ACTIVITIES</vt:lpstr>
      <vt:lpstr>6.2 DEFINE ACTIVITIES (2): Outputs</vt:lpstr>
      <vt:lpstr>6.3 SEQUENCE ACTIVITIES (1): ITTOs, Inputs </vt:lpstr>
      <vt:lpstr>6.3 SEQUENCE ACTIVITIES (2): Inputs </vt:lpstr>
      <vt:lpstr>6.3 Precedence Diagramming Method優先圖法 (PDM) (1): Tools </vt:lpstr>
      <vt:lpstr>6.3 Precedence Diagramming Method優先圖法(PDM) (2)</vt:lpstr>
      <vt:lpstr>6.3 Precedence Diagramming Method優先圖法(PDM) (3)</vt:lpstr>
      <vt:lpstr>6.3 Precedence Diagramming Method優先圖法(PDM) (3)</vt:lpstr>
      <vt:lpstr>6.3 DEPENDENCY DETERMINATION AND INTEGRATION (1)</vt:lpstr>
      <vt:lpstr>6.3 DEPENDENCY DETERMINATION AND INTEGRATION (2)</vt:lpstr>
      <vt:lpstr>6.3 LEADS AND LAGS (1)</vt:lpstr>
      <vt:lpstr>6.4 ESTIMATE ACTIVITY DURATIONS (1)</vt:lpstr>
      <vt:lpstr>6.4 ESTIMATE ACTIVITY DURATIONS (2)</vt:lpstr>
      <vt:lpstr>6.4 ESTIMATE ACTIVITY DURATIONS (3)</vt:lpstr>
      <vt:lpstr>6.4 TOOLS AND TECHNIQUES (1)</vt:lpstr>
      <vt:lpstr>6.4 TOOLS AND TECHNIQUES (2)</vt:lpstr>
      <vt:lpstr>6.4 ESTIMATE ACTIVITY DURATIONS</vt:lpstr>
      <vt:lpstr>6.4 TOOLS AND TECHNIQUES (3)</vt:lpstr>
      <vt:lpstr> </vt:lpstr>
      <vt:lpstr>6.4 ESTIMATE ACTIVITY DURATIONS</vt:lpstr>
      <vt:lpstr>6.5 DEVELOP SCHEDULE (1)</vt:lpstr>
      <vt:lpstr>6.5 DEVELOP SCHEDULE (2)</vt:lpstr>
      <vt:lpstr>6.5 TOOLS AND TECHNIQUES (1) - CPM</vt:lpstr>
      <vt:lpstr>6.5 TOOLS AND TECHNIQUES (1) - CPM</vt:lpstr>
      <vt:lpstr>PowerPoint Presentation</vt:lpstr>
      <vt:lpstr>PowerPoint Presentation</vt:lpstr>
      <vt:lpstr>PowerPoint Presentation</vt:lpstr>
      <vt:lpstr>6.5 DEVELOP SCHEDULE: critical path method</vt:lpstr>
      <vt:lpstr>6.5 TOOLS AND TECHNIQUES (2) – Res Opt</vt:lpstr>
      <vt:lpstr>6.5 TOOLS AND TECHNIQUES (2) – Res Opt</vt:lpstr>
      <vt:lpstr>6.5 DEVELOP SCHEDULE: resource optimization</vt:lpstr>
      <vt:lpstr>6.5 TOOLS AND TECHNIQUES (3) – Sch Comp</vt:lpstr>
      <vt:lpstr>6.5 TOOLS AND TECHNIQUES (3) – Sch Comp</vt:lpstr>
      <vt:lpstr>6.5 DEVELOP SCHEDULE: compression techniques</vt:lpstr>
      <vt:lpstr>6.5 TOOLS AND TECHNIQUES (4) – Agile</vt:lpstr>
      <vt:lpstr>6.5 Project Schedule Presentation</vt:lpstr>
      <vt:lpstr>6.6 CONTROL SCHEDULE (1)</vt:lpstr>
      <vt:lpstr>6.6 CONTROL SCHEDULE (2)</vt:lpstr>
      <vt:lpstr> 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Celeste</dc:creator>
  <cp:lastModifiedBy>Celeste Ng</cp:lastModifiedBy>
  <cp:revision>151</cp:revision>
  <cp:lastPrinted>2018-05-14T05:19:13Z</cp:lastPrinted>
  <dcterms:created xsi:type="dcterms:W3CDTF">2018-04-30T06:13:45Z</dcterms:created>
  <dcterms:modified xsi:type="dcterms:W3CDTF">2024-04-21T17:16:38Z</dcterms:modified>
</cp:coreProperties>
</file>